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57" r:id="rId3"/>
    <p:sldId id="258" r:id="rId4"/>
    <p:sldId id="259" r:id="rId5"/>
    <p:sldId id="262" r:id="rId6"/>
    <p:sldId id="260" r:id="rId7"/>
    <p:sldId id="273" r:id="rId8"/>
    <p:sldId id="265" r:id="rId9"/>
    <p:sldId id="266" r:id="rId10"/>
    <p:sldId id="267" r:id="rId11"/>
    <p:sldId id="268" r:id="rId12"/>
    <p:sldId id="269" r:id="rId13"/>
    <p:sldId id="270" r:id="rId14"/>
    <p:sldId id="271" r:id="rId15"/>
    <p:sldId id="274" r:id="rId16"/>
    <p:sldId id="264" r:id="rId17"/>
    <p:sldId id="261" r:id="rId18"/>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rchie MacDonald"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68" autoAdjust="0"/>
    <p:restoredTop sz="86092" autoAdjust="0"/>
  </p:normalViewPr>
  <p:slideViewPr>
    <p:cSldViewPr>
      <p:cViewPr>
        <p:scale>
          <a:sx n="80" d="100"/>
          <a:sy n="80" d="100"/>
        </p:scale>
        <p:origin x="-762" y="186"/>
      </p:cViewPr>
      <p:guideLst>
        <p:guide orient="horz" pos="2160"/>
        <p:guide pos="2880"/>
      </p:guideLst>
    </p:cSldViewPr>
  </p:slideViewPr>
  <p:notesTextViewPr>
    <p:cViewPr>
      <p:scale>
        <a:sx n="100" d="100"/>
        <a:sy n="100" d="100"/>
      </p:scale>
      <p:origin x="0" y="0"/>
    </p:cViewPr>
  </p:notesTextViewPr>
  <p:notesViewPr>
    <p:cSldViewPr>
      <p:cViewPr varScale="1">
        <p:scale>
          <a:sx n="51" d="100"/>
          <a:sy n="51" d="100"/>
        </p:scale>
        <p:origin x="-1812" y="-96"/>
      </p:cViewPr>
      <p:guideLst>
        <p:guide orient="horz" pos="2928"/>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2302" tIns="46151" rIns="92302" bIns="46151" rtlCol="0"/>
          <a:lstStyle>
            <a:lvl1pPr algn="l" fontAlgn="auto">
              <a:spcBef>
                <a:spcPts val="0"/>
              </a:spcBef>
              <a:spcAft>
                <a:spcPts val="0"/>
              </a:spcAft>
              <a:defRPr sz="1200">
                <a:latin typeface="+mn-lt"/>
                <a:cs typeface="+mn-cs"/>
              </a:defRPr>
            </a:lvl1pPr>
          </a:lstStyle>
          <a:p>
            <a:pPr>
              <a:defRPr/>
            </a:pPr>
            <a:endParaRPr lang="en-CA"/>
          </a:p>
        </p:txBody>
      </p:sp>
      <p:sp>
        <p:nvSpPr>
          <p:cNvPr id="3" name="Date Placeholder 2"/>
          <p:cNvSpPr>
            <a:spLocks noGrp="1"/>
          </p:cNvSpPr>
          <p:nvPr>
            <p:ph type="dt" idx="1"/>
          </p:nvPr>
        </p:nvSpPr>
        <p:spPr>
          <a:xfrm>
            <a:off x="3884613" y="0"/>
            <a:ext cx="2971800" cy="465138"/>
          </a:xfrm>
          <a:prstGeom prst="rect">
            <a:avLst/>
          </a:prstGeom>
        </p:spPr>
        <p:txBody>
          <a:bodyPr vert="horz" lIns="92302" tIns="46151" rIns="92302" bIns="46151" rtlCol="0"/>
          <a:lstStyle>
            <a:lvl1pPr algn="r" fontAlgn="auto">
              <a:spcBef>
                <a:spcPts val="0"/>
              </a:spcBef>
              <a:spcAft>
                <a:spcPts val="0"/>
              </a:spcAft>
              <a:defRPr sz="1200">
                <a:latin typeface="+mn-lt"/>
                <a:cs typeface="+mn-cs"/>
              </a:defRPr>
            </a:lvl1pPr>
          </a:lstStyle>
          <a:p>
            <a:pPr>
              <a:defRPr/>
            </a:pPr>
            <a:fld id="{4D7938F6-A53C-44DD-B6C2-F10710A02CAB}" type="datetimeFigureOut">
              <a:rPr lang="en-CA"/>
              <a:pPr>
                <a:defRPr/>
              </a:pPr>
              <a:t>17/03/2011</a:t>
            </a:fld>
            <a:endParaRPr lang="en-CA"/>
          </a:p>
        </p:txBody>
      </p:sp>
      <p:sp>
        <p:nvSpPr>
          <p:cNvPr id="4" name="Slide Image Placeholder 3"/>
          <p:cNvSpPr>
            <a:spLocks noGrp="1" noRot="1" noChangeAspect="1"/>
          </p:cNvSpPr>
          <p:nvPr>
            <p:ph type="sldImg" idx="2"/>
          </p:nvPr>
        </p:nvSpPr>
        <p:spPr>
          <a:xfrm>
            <a:off x="1106488" y="698500"/>
            <a:ext cx="4646612" cy="3486150"/>
          </a:xfrm>
          <a:prstGeom prst="rect">
            <a:avLst/>
          </a:prstGeom>
          <a:noFill/>
          <a:ln w="12700">
            <a:solidFill>
              <a:prstClr val="black"/>
            </a:solidFill>
          </a:ln>
        </p:spPr>
        <p:txBody>
          <a:bodyPr vert="horz" lIns="92302" tIns="46151" rIns="92302" bIns="46151" rtlCol="0" anchor="ctr"/>
          <a:lstStyle/>
          <a:p>
            <a:pPr lvl="0"/>
            <a:endParaRPr lang="en-CA"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2302" tIns="46151" rIns="92302" bIns="4615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2302" tIns="46151" rIns="92302" bIns="46151" rtlCol="0" anchor="b"/>
          <a:lstStyle>
            <a:lvl1pPr algn="l" fontAlgn="auto">
              <a:spcBef>
                <a:spcPts val="0"/>
              </a:spcBef>
              <a:spcAft>
                <a:spcPts val="0"/>
              </a:spcAft>
              <a:defRPr sz="1200">
                <a:latin typeface="+mn-lt"/>
                <a:cs typeface="+mn-cs"/>
              </a:defRPr>
            </a:lvl1pPr>
          </a:lstStyle>
          <a:p>
            <a:pPr>
              <a:defRPr/>
            </a:pPr>
            <a:endParaRPr lang="en-CA"/>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2302" tIns="46151" rIns="92302" bIns="46151" rtlCol="0" anchor="b"/>
          <a:lstStyle>
            <a:lvl1pPr algn="r" fontAlgn="auto">
              <a:spcBef>
                <a:spcPts val="0"/>
              </a:spcBef>
              <a:spcAft>
                <a:spcPts val="0"/>
              </a:spcAft>
              <a:defRPr sz="1200">
                <a:latin typeface="+mn-lt"/>
                <a:cs typeface="+mn-cs"/>
              </a:defRPr>
            </a:lvl1pPr>
          </a:lstStyle>
          <a:p>
            <a:pPr>
              <a:defRPr/>
            </a:pPr>
            <a:fld id="{EE1C45ED-5CA7-4C83-8275-E77DE201DAF1}" type="slidenum">
              <a:rPr lang="en-CA"/>
              <a:pPr>
                <a:defRPr/>
              </a:pPr>
              <a:t>‹#›</a:t>
            </a:fld>
            <a:endParaRPr lang="en-CA"/>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Tx/>
              <a:buChar char="•"/>
            </a:pPr>
            <a:r>
              <a:rPr lang="en-CA" smtClean="0"/>
              <a:t>Support Advancing Professional Reliance (PR) Strategy – 1</a:t>
            </a:r>
            <a:r>
              <a:rPr lang="en-CA" baseline="30000" smtClean="0"/>
              <a:t>st</a:t>
            </a:r>
            <a:r>
              <a:rPr lang="en-CA" smtClean="0"/>
              <a:t> prong of 3 prong approach</a:t>
            </a:r>
          </a:p>
          <a:p>
            <a:pPr eaLnBrk="1" hangingPunct="1">
              <a:spcBef>
                <a:spcPct val="0"/>
              </a:spcBef>
              <a:buFontTx/>
              <a:buChar char="•"/>
            </a:pPr>
            <a:r>
              <a:rPr lang="en-CA" smtClean="0"/>
              <a:t>Measure current understanding and application of PR  - quantitative and qualitative assessments</a:t>
            </a:r>
          </a:p>
          <a:p>
            <a:pPr eaLnBrk="1" hangingPunct="1">
              <a:spcBef>
                <a:spcPct val="0"/>
              </a:spcBef>
              <a:buFontTx/>
              <a:buChar char="•"/>
            </a:pPr>
            <a:r>
              <a:rPr lang="en-CA" i="1" smtClean="0"/>
              <a:t>Also the survey itself served to increase awareness and understating of PR</a:t>
            </a:r>
          </a:p>
          <a:p>
            <a:pPr eaLnBrk="1" hangingPunct="1">
              <a:spcBef>
                <a:spcPct val="0"/>
              </a:spcBef>
              <a:buFontTx/>
              <a:buChar char="•"/>
            </a:pPr>
            <a:r>
              <a:rPr lang="en-CA" smtClean="0"/>
              <a:t>Identify barriers and opportunities to PR – for further discussion</a:t>
            </a:r>
          </a:p>
          <a:p>
            <a:pPr eaLnBrk="1" hangingPunct="1">
              <a:spcBef>
                <a:spcPct val="0"/>
              </a:spcBef>
              <a:buFontTx/>
              <a:buChar char="•"/>
            </a:pPr>
            <a:r>
              <a:rPr lang="en-CA" smtClean="0"/>
              <a:t>Guide development of workshops – focus content and topics for discussion</a:t>
            </a:r>
          </a:p>
          <a:p>
            <a:pPr eaLnBrk="1" hangingPunct="1">
              <a:spcBef>
                <a:spcPct val="0"/>
              </a:spcBef>
              <a:buFontTx/>
              <a:buChar char="•"/>
            </a:pPr>
            <a:r>
              <a:rPr lang="en-CA" smtClean="0"/>
              <a:t>Baseline for future surveys – measure improvements when conducted again in 1-2 years</a:t>
            </a:r>
          </a:p>
          <a:p>
            <a:pPr eaLnBrk="1" hangingPunct="1">
              <a:spcBef>
                <a:spcPct val="0"/>
              </a:spcBef>
            </a:pPr>
            <a:endParaRPr lang="en-C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marL="602269" indent="-519197" eaLnBrk="1" fontAlgn="auto" hangingPunct="1">
              <a:spcBef>
                <a:spcPts val="0"/>
              </a:spcBef>
              <a:spcAft>
                <a:spcPts val="0"/>
              </a:spcAft>
              <a:defRPr/>
            </a:pPr>
            <a:r>
              <a:rPr lang="en-CA" dirty="0" smtClean="0"/>
              <a:t>Report was divided in to 6 sections.  </a:t>
            </a:r>
          </a:p>
          <a:p>
            <a:pPr marL="602269" indent="-519197" eaLnBrk="1" fontAlgn="auto" hangingPunct="1">
              <a:spcBef>
                <a:spcPts val="0"/>
              </a:spcBef>
              <a:spcAft>
                <a:spcPts val="0"/>
              </a:spcAft>
              <a:buFont typeface="+mj-lt"/>
              <a:buAutoNum type="arabicPeriod"/>
              <a:defRPr/>
            </a:pPr>
            <a:r>
              <a:rPr lang="en-CA" dirty="0" smtClean="0"/>
              <a:t>Respondent information, including identification by region and employer – e.g. coast, north, south; and government, industry or consulting/ independent </a:t>
            </a:r>
          </a:p>
          <a:p>
            <a:pPr marL="602269" indent="-519197" eaLnBrk="1" fontAlgn="auto" hangingPunct="1">
              <a:spcBef>
                <a:spcPts val="0"/>
              </a:spcBef>
              <a:spcAft>
                <a:spcPts val="0"/>
              </a:spcAft>
              <a:buFont typeface="+mj-lt"/>
              <a:buAutoNum type="arabicPeriod"/>
              <a:defRPr/>
            </a:pPr>
            <a:r>
              <a:rPr lang="en-CA" dirty="0" smtClean="0"/>
              <a:t>Understanding of PR – which sought personal opinions on knowledge of PR and the desired outcomes</a:t>
            </a:r>
          </a:p>
          <a:p>
            <a:pPr marL="602269" indent="-519197" eaLnBrk="1" fontAlgn="auto" hangingPunct="1">
              <a:spcBef>
                <a:spcPts val="0"/>
              </a:spcBef>
              <a:spcAft>
                <a:spcPts val="0"/>
              </a:spcAft>
              <a:buFont typeface="+mj-lt"/>
              <a:buAutoNum type="arabicPeriod"/>
              <a:defRPr/>
            </a:pPr>
            <a:r>
              <a:rPr lang="en-CA" dirty="0" smtClean="0"/>
              <a:t>Application of PR – views on how PR is being applied at work and to different business areas.</a:t>
            </a:r>
          </a:p>
          <a:p>
            <a:pPr marL="602269" indent="-519197" eaLnBrk="1" fontAlgn="auto" hangingPunct="1">
              <a:spcBef>
                <a:spcPts val="0"/>
              </a:spcBef>
              <a:spcAft>
                <a:spcPts val="0"/>
              </a:spcAft>
              <a:buFont typeface="+mj-lt"/>
              <a:buAutoNum type="arabicPeriod"/>
              <a:defRPr/>
            </a:pPr>
            <a:r>
              <a:rPr lang="en-CA" dirty="0" smtClean="0"/>
              <a:t>ABCFP – views on the role of association in guiding/upholding professional practices and holding member accountable</a:t>
            </a:r>
          </a:p>
          <a:p>
            <a:pPr marL="602269" indent="-519197" eaLnBrk="1" fontAlgn="auto" hangingPunct="1">
              <a:spcBef>
                <a:spcPts val="0"/>
              </a:spcBef>
              <a:spcAft>
                <a:spcPts val="0"/>
              </a:spcAft>
              <a:buFont typeface="+mj-lt"/>
              <a:buAutoNum type="arabicPeriod"/>
              <a:defRPr/>
            </a:pPr>
            <a:r>
              <a:rPr lang="en-CA" dirty="0" smtClean="0"/>
              <a:t>Personal Professional Practice – based in part on the ABCFP bylaws and Standards of Practice </a:t>
            </a:r>
          </a:p>
          <a:p>
            <a:pPr marL="602269" indent="-519197" eaLnBrk="1" fontAlgn="auto" hangingPunct="1">
              <a:spcBef>
                <a:spcPts val="0"/>
              </a:spcBef>
              <a:spcAft>
                <a:spcPts val="0"/>
              </a:spcAft>
              <a:buFont typeface="+mj-lt"/>
              <a:buAutoNum type="arabicPeriod"/>
              <a:defRPr/>
            </a:pPr>
            <a:r>
              <a:rPr lang="en-CA" dirty="0" smtClean="0"/>
              <a:t>Plans and Submissions – those submitted to government for approval</a:t>
            </a:r>
          </a:p>
          <a:p>
            <a:pPr eaLnBrk="1" fontAlgn="auto" hangingPunct="1">
              <a:spcBef>
                <a:spcPts val="0"/>
              </a:spcBef>
              <a:spcAft>
                <a:spcPts val="0"/>
              </a:spcAft>
              <a:defRPr/>
            </a:pPr>
            <a:endParaRPr lang="en-CA" dirty="0" smtClean="0"/>
          </a:p>
          <a:p>
            <a:pPr eaLnBrk="1" fontAlgn="auto" hangingPunct="1">
              <a:spcBef>
                <a:spcPts val="0"/>
              </a:spcBef>
              <a:spcAft>
                <a:spcPts val="0"/>
              </a:spcAft>
              <a:defRPr/>
            </a:pPr>
            <a:r>
              <a:rPr lang="en-CA" dirty="0" smtClean="0"/>
              <a:t>Sections 2, 3, 4, and 6 consisted of a series of statements, which respondents were asked to score based on a agreement scale (</a:t>
            </a:r>
            <a:r>
              <a:rPr lang="en-CA" dirty="0" err="1" smtClean="0"/>
              <a:t>stongly</a:t>
            </a:r>
            <a:r>
              <a:rPr lang="en-CA" dirty="0" smtClean="0"/>
              <a:t> agree to strongly </a:t>
            </a:r>
            <a:r>
              <a:rPr lang="en-CA" dirty="0" err="1" smtClean="0"/>
              <a:t>disgree</a:t>
            </a:r>
            <a:r>
              <a:rPr lang="en-CA" dirty="0" smtClean="0"/>
              <a:t>).  </a:t>
            </a:r>
            <a:r>
              <a:rPr lang="en-CA" dirty="0" err="1" smtClean="0"/>
              <a:t>Secton</a:t>
            </a:r>
            <a:r>
              <a:rPr lang="en-CA" dirty="0" smtClean="0"/>
              <a:t> 5 – personal professional practice – consisted of statements which respondents were asked to score on a frequency scale – how often the respondent did something (always to never).</a:t>
            </a:r>
          </a:p>
          <a:p>
            <a:pPr eaLnBrk="1" fontAlgn="auto" hangingPunct="1">
              <a:spcBef>
                <a:spcPts val="0"/>
              </a:spcBef>
              <a:spcAft>
                <a:spcPts val="0"/>
              </a:spcAft>
              <a:defRPr/>
            </a:pPr>
            <a:endParaRPr lang="en-CA" dirty="0" smtClean="0"/>
          </a:p>
          <a:p>
            <a:pPr eaLnBrk="1" fontAlgn="auto" hangingPunct="1">
              <a:spcBef>
                <a:spcPts val="0"/>
              </a:spcBef>
              <a:spcAft>
                <a:spcPts val="0"/>
              </a:spcAft>
              <a:defRPr/>
            </a:pPr>
            <a:r>
              <a:rPr lang="en-CA" dirty="0" smtClean="0"/>
              <a:t>There were a total of 125 statements or questions in the survey, plus a number of comments fields. Not all statements were applicable to all, depending on responses provided to previous statements or questions.</a:t>
            </a:r>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smtClean="0"/>
              <a:t>1425 respondents – but not all completed survey or all sections of the survey</a:t>
            </a:r>
          </a:p>
          <a:p>
            <a:pPr eaLnBrk="1" hangingPunct="1">
              <a:spcBef>
                <a:spcPct val="0"/>
              </a:spcBef>
            </a:pPr>
            <a:r>
              <a:rPr lang="en-CA" smtClean="0"/>
              <a:t>By region:  RSI 49%; RNI 34%; RCO 31%; HQ 10%  - a number of respondents indicated they worked in more than one region.</a:t>
            </a:r>
          </a:p>
          <a:p>
            <a:pPr eaLnBrk="1" hangingPunct="1">
              <a:spcBef>
                <a:spcPct val="0"/>
              </a:spcBef>
            </a:pPr>
            <a:r>
              <a:rPr lang="en-CA" smtClean="0"/>
              <a:t>By employer: BC Govt 55%; Licensee 24%; Consult 18%</a:t>
            </a:r>
          </a:p>
          <a:p>
            <a:pPr eaLnBrk="1" hangingPunct="1">
              <a:spcBef>
                <a:spcPct val="0"/>
              </a:spcBef>
            </a:pPr>
            <a:r>
              <a:rPr lang="en-CA" smtClean="0"/>
              <a:t>By profession:  96% members of ABCFP.  Based on 1400 responses, ~1/4 of the association – good response rate. Others included PEng, PAgs, RPBio, (1% each) 4% not professional, 3% other.   - - some more than one profession so total is higher than 100%</a:t>
            </a:r>
          </a:p>
          <a:p>
            <a:pPr eaLnBrk="1" hangingPunct="1">
              <a:spcBef>
                <a:spcPct val="0"/>
              </a:spcBef>
            </a:pPr>
            <a:endParaRPr lang="en-CA"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smtClean="0"/>
              <a:t>Respondents were varied about understanding and knowledge about professional reliance.</a:t>
            </a:r>
          </a:p>
          <a:p>
            <a:pPr eaLnBrk="1" hangingPunct="1">
              <a:spcBef>
                <a:spcPct val="0"/>
              </a:spcBef>
            </a:pPr>
            <a:r>
              <a:rPr lang="en-CA" smtClean="0"/>
              <a:t>Considerable disagreement /divergence of respondents by employer group across all regions on desired outcomes</a:t>
            </a:r>
          </a:p>
          <a:p>
            <a:pPr eaLnBrk="1" hangingPunct="1">
              <a:spcBef>
                <a:spcPct val="0"/>
              </a:spcBef>
              <a:buFontTx/>
              <a:buChar char="•"/>
            </a:pPr>
            <a:r>
              <a:rPr lang="en-CA" smtClean="0"/>
              <a:t>Effective use of resources</a:t>
            </a:r>
          </a:p>
          <a:p>
            <a:pPr eaLnBrk="1" hangingPunct="1">
              <a:spcBef>
                <a:spcPct val="0"/>
              </a:spcBef>
              <a:buFontTx/>
              <a:buChar char="•"/>
            </a:pPr>
            <a:r>
              <a:rPr lang="en-CA" smtClean="0"/>
              <a:t>Innovative practices</a:t>
            </a:r>
          </a:p>
          <a:p>
            <a:pPr eaLnBrk="1" hangingPunct="1">
              <a:spcBef>
                <a:spcPct val="0"/>
              </a:spcBef>
              <a:buFontTx/>
              <a:buChar char="•"/>
            </a:pPr>
            <a:r>
              <a:rPr lang="en-CA" smtClean="0"/>
              <a:t>Effective Application of Risk Management</a:t>
            </a:r>
          </a:p>
          <a:p>
            <a:pPr eaLnBrk="1" hangingPunct="1">
              <a:spcBef>
                <a:spcPct val="0"/>
              </a:spcBef>
              <a:buFontTx/>
              <a:buChar char="•"/>
            </a:pPr>
            <a:r>
              <a:rPr lang="en-CA" smtClean="0"/>
              <a:t>Improve Stewardship</a:t>
            </a:r>
          </a:p>
          <a:p>
            <a:pPr eaLnBrk="1" hangingPunct="1">
              <a:spcBef>
                <a:spcPct val="0"/>
              </a:spcBef>
              <a:buFontTx/>
              <a:buChar char="•"/>
            </a:pPr>
            <a:r>
              <a:rPr lang="en-CA" smtClean="0"/>
              <a:t>Increase public confidence</a:t>
            </a:r>
          </a:p>
          <a:p>
            <a:pPr eaLnBrk="1" hangingPunct="1">
              <a:spcBef>
                <a:spcPct val="0"/>
              </a:spcBef>
            </a:pPr>
            <a:endParaRPr lang="en-CA" sz="2600" smtClean="0"/>
          </a:p>
          <a:p>
            <a:pPr eaLnBrk="1" hangingPunct="1">
              <a:spcBef>
                <a:spcPct val="0"/>
              </a:spcBef>
            </a:pPr>
            <a:r>
              <a:rPr lang="en-CA" sz="2600" smtClean="0"/>
              <a:t>Desired outcomes *Government - Low </a:t>
            </a:r>
          </a:p>
          <a:p>
            <a:pPr eaLnBrk="1" hangingPunct="1">
              <a:spcBef>
                <a:spcPct val="0"/>
              </a:spcBef>
            </a:pPr>
            <a:r>
              <a:rPr lang="en-CA" sz="2600" smtClean="0"/>
              <a:t>Consultants  - Medium</a:t>
            </a:r>
          </a:p>
          <a:p>
            <a:pPr eaLnBrk="1" hangingPunct="1">
              <a:spcBef>
                <a:spcPct val="0"/>
              </a:spcBef>
            </a:pPr>
            <a:r>
              <a:rPr lang="en-CA" sz="2600" smtClean="0"/>
              <a:t>Industry - High</a:t>
            </a:r>
            <a:endParaRPr lang="en-CA"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smtClean="0"/>
              <a:t>This section was not rated very high – but there was more consistency between the employer groups.</a:t>
            </a:r>
          </a:p>
          <a:p>
            <a:pPr eaLnBrk="1" hangingPunct="1">
              <a:spcBef>
                <a:spcPct val="0"/>
              </a:spcBef>
            </a:pPr>
            <a:endParaRPr lang="en-CA" smtClean="0"/>
          </a:p>
          <a:p>
            <a:pPr eaLnBrk="1" hangingPunct="1">
              <a:spcBef>
                <a:spcPct val="0"/>
              </a:spcBef>
            </a:pPr>
            <a:endParaRPr lang="en-CA"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smtClean="0"/>
              <a:t>Respondents asked to score frequency vs satisfaction.</a:t>
            </a:r>
          </a:p>
          <a:p>
            <a:pPr eaLnBrk="1" hangingPunct="1">
              <a:spcBef>
                <a:spcPct val="0"/>
              </a:spcBef>
            </a:pPr>
            <a:endParaRPr lang="en-CA" smtClean="0"/>
          </a:p>
          <a:p>
            <a:pPr eaLnBrk="1" hangingPunct="1">
              <a:spcBef>
                <a:spcPct val="0"/>
              </a:spcBef>
            </a:pPr>
            <a:r>
              <a:rPr lang="en-CA" smtClean="0"/>
              <a:t>High scores in personal professional practice contrasts with results in Application of PR – which indicates the system isn’t working  - or the “other guys” are not upholding the principles of professional practices/reliance.</a:t>
            </a:r>
          </a:p>
          <a:p>
            <a:pPr eaLnBrk="1" hangingPunct="1">
              <a:spcBef>
                <a:spcPct val="0"/>
              </a:spcBef>
            </a:pPr>
            <a:endParaRPr lang="en-CA" smtClean="0"/>
          </a:p>
          <a:p>
            <a:pPr eaLnBrk="1" hangingPunct="1">
              <a:spcBef>
                <a:spcPct val="0"/>
              </a:spcBef>
            </a:pPr>
            <a:r>
              <a:rPr lang="en-CA" smtClean="0"/>
              <a:t>Notable  20% of respondents indicated they  NEVER or only Sometimes seek peer review of work, document professional develop activities or document significant decisions ! </a:t>
            </a:r>
          </a:p>
          <a:p>
            <a:pPr eaLnBrk="1" hangingPunct="1">
              <a:spcBef>
                <a:spcPct val="0"/>
              </a:spcBef>
            </a:pPr>
            <a:endParaRPr lang="en-CA" smtClean="0"/>
          </a:p>
          <a:p>
            <a:pPr eaLnBrk="1" hangingPunct="1">
              <a:spcBef>
                <a:spcPct val="0"/>
              </a:spcBef>
            </a:pPr>
            <a:r>
              <a:rPr lang="en-CA" smtClean="0"/>
              <a:t>Issues resolved between professionals or with third parties, but when respondents have not resolved what they believe to be detrimental forest practices, they are unwilling to bring to attention of ABCFP disciplinary process.  This may correspond with lack of satisfaction with the ABCFP disciplinary process </a:t>
            </a:r>
          </a:p>
          <a:p>
            <a:pPr eaLnBrk="1" hangingPunct="1">
              <a:spcBef>
                <a:spcPct val="0"/>
              </a:spcBef>
            </a:pPr>
            <a:endParaRPr lang="en-C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CA" smtClean="0"/>
              <a:t>Most comments negative. Not surprising because the survey asked why if you were not satisfied – anonimity.</a:t>
            </a:r>
          </a:p>
          <a:p>
            <a:pPr eaLnBrk="1" hangingPunct="1">
              <a:spcBef>
                <a:spcPct val="0"/>
              </a:spcBef>
            </a:pPr>
            <a:r>
              <a:rPr lang="en-CA" smtClean="0"/>
              <a:t>However, most scores were in agreements – so reflect views on those dissatisfied</a:t>
            </a:r>
          </a:p>
          <a:p>
            <a:pPr eaLnBrk="1" hangingPunct="1">
              <a:spcBef>
                <a:spcPct val="0"/>
              </a:spcBef>
            </a:pPr>
            <a:r>
              <a:rPr lang="en-CA" smtClean="0"/>
              <a:t>Other areas and theme that reflect</a:t>
            </a:r>
          </a:p>
          <a:p>
            <a:pPr eaLnBrk="1" hangingPunct="1">
              <a:spcBef>
                <a:spcPct val="0"/>
              </a:spcBef>
              <a:buFontTx/>
              <a:buChar char="-"/>
            </a:pPr>
            <a:r>
              <a:rPr lang="en-CA" smtClean="0"/>
              <a:t>perceptions, values and beliefs </a:t>
            </a:r>
          </a:p>
          <a:p>
            <a:pPr eaLnBrk="1" hangingPunct="1">
              <a:spcBef>
                <a:spcPct val="0"/>
              </a:spcBef>
              <a:buFontTx/>
              <a:buChar char="-"/>
            </a:pPr>
            <a:r>
              <a:rPr lang="en-CA" smtClean="0"/>
              <a:t>Quality of work – and practicing outside one area expertice, competenacies lacking – esp within govt ranks</a:t>
            </a:r>
          </a:p>
          <a:p>
            <a:pPr eaLnBrk="1" hangingPunct="1">
              <a:spcBef>
                <a:spcPct val="0"/>
              </a:spcBef>
            </a:pPr>
            <a:r>
              <a:rPr lang="en-CA" smtClean="0"/>
              <a:t>ABCFP Discplinary process,</a:t>
            </a:r>
          </a:p>
          <a:p>
            <a:pPr eaLnBrk="1" hangingPunct="1">
              <a:spcBef>
                <a:spcPct val="0"/>
              </a:spcBef>
            </a:pPr>
            <a:r>
              <a:rPr lang="en-CA" smtClean="0"/>
              <a:t>Government view of plan and submission quality</a:t>
            </a:r>
          </a:p>
          <a:p>
            <a:pPr eaLnBrk="1" hangingPunct="1">
              <a:spcBef>
                <a:spcPct val="0"/>
              </a:spcBef>
            </a:pPr>
            <a:r>
              <a:rPr lang="en-CA" smtClean="0"/>
              <a:t> </a:t>
            </a:r>
          </a:p>
          <a:p>
            <a:pPr eaLnBrk="1" hangingPunct="1">
              <a:spcBef>
                <a:spcPct val="0"/>
              </a:spcBef>
            </a:pPr>
            <a:endParaRPr lang="en-CA"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CA" smtClean="0"/>
              <a:t>Consistent application – within same office, business area, between offices/districts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8"/>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E5D1970D-0259-4193-A80A-A87385F2A72F}" type="datetime1">
              <a:rPr lang="en-US"/>
              <a:pPr>
                <a:defRPr/>
              </a:pPr>
              <a:t>3/17/2011</a:t>
            </a:fld>
            <a:endParaRPr lang="en-US"/>
          </a:p>
        </p:txBody>
      </p:sp>
      <p:sp>
        <p:nvSpPr>
          <p:cNvPr id="7" name="Footer Placeholder 19"/>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B9D01A92-A54D-4C6E-B3A7-D07A6945875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extLst/>
          </a:lstStyle>
          <a:p>
            <a:pPr>
              <a:defRPr/>
            </a:pPr>
            <a:fld id="{8C7427BD-64B9-4E38-9B29-B2AD650B999A}" type="datetime1">
              <a:rPr lang="en-US"/>
              <a:pPr>
                <a:defRPr/>
              </a:pPr>
              <a:t>3/17/2011</a:t>
            </a:fld>
            <a:endParaRPr lang="en-US"/>
          </a:p>
        </p:txBody>
      </p:sp>
      <p:sp>
        <p:nvSpPr>
          <p:cNvPr id="5" name="Footer Placeholder 4"/>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vl1pPr>
            <a:extLst/>
          </a:lstStyle>
          <a:p>
            <a:pPr>
              <a:defRPr/>
            </a:pPr>
            <a:fld id="{0590B89B-2C93-451A-B2BD-7555514B0E2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6"/>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9"/>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8"/>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61525E65-CD74-4FE4-9D25-835389644464}" type="datetime1">
              <a:rPr lang="en-US"/>
              <a:pPr>
                <a:defRPr/>
              </a:pPr>
              <a:t>3/17/2011</a:t>
            </a:fld>
            <a:endParaRPr lang="en-US"/>
          </a:p>
        </p:txBody>
      </p:sp>
      <p:sp>
        <p:nvSpPr>
          <p:cNvPr id="9" name="Footer Placeholder 4"/>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F65039DA-D7DB-48CC-8240-F916EA80061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0E513CC4-0728-4406-BBA5-D06E2F6A1F1A}" type="datetime1">
              <a:rPr lang="en-US"/>
              <a:pPr>
                <a:defRPr/>
              </a:pPr>
              <a:t>3/17/2011</a:t>
            </a:fld>
            <a:endParaRPr lang="en-US"/>
          </a:p>
        </p:txBody>
      </p:sp>
      <p:sp>
        <p:nvSpPr>
          <p:cNvPr id="6" name="Footer Placeholder 5"/>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E702E6B4-FBF4-498D-B1A8-40EEB7BE092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18E79B74-FAE8-46D4-92D8-15567235DFAD}" type="datetime1">
              <a:rPr lang="en-US"/>
              <a:pPr>
                <a:defRPr/>
              </a:pPr>
              <a:t>3/17/2011</a:t>
            </a:fld>
            <a:endParaRPr lang="en-US"/>
          </a:p>
        </p:txBody>
      </p:sp>
      <p:sp>
        <p:nvSpPr>
          <p:cNvPr id="8" name="Footer Placeholder 7"/>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B2E3C514-0845-4981-A7BE-AA75A931E0E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5BC186D8-EE9F-4A1F-9799-8F0BD07321C2}" type="datetime1">
              <a:rPr lang="en-US"/>
              <a:pPr>
                <a:defRPr/>
              </a:pPr>
              <a:t>3/17/2011</a:t>
            </a:fld>
            <a:endParaRPr lang="en-US"/>
          </a:p>
        </p:txBody>
      </p:sp>
      <p:sp>
        <p:nvSpPr>
          <p:cNvPr id="4" name="Footer Placeholder 3"/>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4A52269A-92AB-44F6-A2B2-20E36A36A31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5"/>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extLst/>
          </a:lstStyle>
          <a:p>
            <a:pPr>
              <a:defRPr/>
            </a:pPr>
            <a:fld id="{28963FC0-8183-4D22-B71C-26B2B8A9BCEC}" type="datetime1">
              <a:rPr lang="en-US"/>
              <a:pPr>
                <a:defRPr/>
              </a:pPr>
              <a:t>3/17/2011</a:t>
            </a:fld>
            <a:endParaRPr lang="en-US"/>
          </a:p>
        </p:txBody>
      </p:sp>
      <p:sp>
        <p:nvSpPr>
          <p:cNvPr id="5" name="Footer Placeholder 2"/>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7940C946-A4BB-4AC6-8F38-117D6B36EA7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F6A5390E-9A67-43C3-B121-A2596438A674}" type="datetime1">
              <a:rPr lang="en-US"/>
              <a:pPr>
                <a:defRPr/>
              </a:pPr>
              <a:t>3/17/2011</a:t>
            </a:fld>
            <a:endParaRPr lang="en-US"/>
          </a:p>
        </p:txBody>
      </p:sp>
      <p:sp>
        <p:nvSpPr>
          <p:cNvPr id="6" name="Footer Placeholder 5"/>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4A72C93C-885A-49A1-A718-461C65D9D4D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8"/>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9"/>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2315498C-B183-447D-B8DA-C1A6D7DB77CF}" type="datetime1">
              <a:rPr lang="en-US"/>
              <a:pPr>
                <a:defRPr/>
              </a:pPr>
              <a:t>3/17/2011</a:t>
            </a:fld>
            <a:endParaRPr lang="en-US"/>
          </a:p>
        </p:txBody>
      </p:sp>
      <p:sp>
        <p:nvSpPr>
          <p:cNvPr id="9" name="Footer Placeholder 5"/>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634A87F2-0746-4F4A-810C-434C4D7F1D2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extLst/>
          </a:lstStyle>
          <a:p>
            <a:pPr>
              <a:defRPr/>
            </a:pPr>
            <a:fld id="{490B01FE-EAA5-41B9-9926-F8D6D5C7D783}" type="datetime1">
              <a:rPr lang="en-US"/>
              <a:pPr>
                <a:defRPr/>
              </a:pPr>
              <a:t>3/17/2011</a:t>
            </a:fld>
            <a:endParaRPr lang="en-US"/>
          </a:p>
        </p:txBody>
      </p:sp>
      <p:sp>
        <p:nvSpPr>
          <p:cNvPr id="5" name="Footer Placeholder 4"/>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vl1pPr>
            <a:extLst/>
          </a:lstStyle>
          <a:p>
            <a:pPr>
              <a:defRPr/>
            </a:pPr>
            <a:fld id="{E9478768-93A6-4853-A24A-54CC72A08FD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extLst/>
          </a:lstStyle>
          <a:p>
            <a:pPr>
              <a:defRPr/>
            </a:pPr>
            <a:fld id="{4D7BF2FE-F71E-475E-80EC-00285F2B2543}" type="datetime1">
              <a:rPr lang="en-US"/>
              <a:pPr>
                <a:defRPr/>
              </a:pPr>
              <a:t>3/17/2011</a:t>
            </a:fld>
            <a:endParaRPr lang="en-US"/>
          </a:p>
        </p:txBody>
      </p:sp>
      <p:sp>
        <p:nvSpPr>
          <p:cNvPr id="5" name="Footer Placeholder 4"/>
          <p:cNvSpPr>
            <a:spLocks noGrp="1"/>
          </p:cNvSpPr>
          <p:nvPr>
            <p:ph type="ftr" sz="quarter" idx="11"/>
          </p:nvPr>
        </p:nvSpPr>
        <p:spPr/>
        <p:txBody>
          <a:bodyPr/>
          <a:lstStyle>
            <a:lvl1pPr>
              <a:defRPr>
                <a:solidFill>
                  <a:schemeClr val="bg2">
                    <a:shade val="50000"/>
                    <a:satMod val="200000"/>
                  </a:schemeClr>
                </a:solidFill>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vl1pPr>
            <a:extLst/>
          </a:lstStyle>
          <a:p>
            <a:pPr>
              <a:defRPr/>
            </a:pPr>
            <a:fld id="{35EE1826-5D0A-4C80-A9BF-4969B31B39C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35849"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7AE78E7F-C0BE-4E2A-B03E-EE81DCC51D46}" type="datetime1">
              <a:rPr lang="en-US"/>
              <a:pPr>
                <a:defRPr/>
              </a:pPr>
              <a:t>3/17/2011</a:t>
            </a:fld>
            <a:endParaRPr lang="en-US">
              <a:solidFill>
                <a:schemeClr val="bg2">
                  <a:shade val="50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chemeClr>
                </a:solidFill>
                <a:effectLst/>
                <a:latin typeface="+mn-lt"/>
                <a:cs typeface="+mn-cs"/>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9E68F912-1FCD-407F-8F2D-B61913137974}" type="slidenum">
              <a:rPr lang="en-US"/>
              <a:pPr>
                <a:defRPr/>
              </a:pPr>
              <a:t>‹#›</a:t>
            </a:fld>
            <a:endParaRPr lang="en-US">
              <a:solidFill>
                <a:schemeClr val="bg2">
                  <a:shade val="50000"/>
                </a:schemeClr>
              </a:solidFill>
            </a:endParaRPr>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dt="0"/>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a:defRPr>
      </a:lvl2pPr>
      <a:lvl3pPr algn="l" rtl="0" eaLnBrk="0" fontAlgn="base" hangingPunct="0">
        <a:spcBef>
          <a:spcPct val="0"/>
        </a:spcBef>
        <a:spcAft>
          <a:spcPct val="0"/>
        </a:spcAft>
        <a:defRPr sz="4300">
          <a:solidFill>
            <a:srgbClr val="572314"/>
          </a:solidFill>
          <a:latin typeface="Gill Sans MT"/>
        </a:defRPr>
      </a:lvl3pPr>
      <a:lvl4pPr algn="l" rtl="0" eaLnBrk="0" fontAlgn="base" hangingPunct="0">
        <a:spcBef>
          <a:spcPct val="0"/>
        </a:spcBef>
        <a:spcAft>
          <a:spcPct val="0"/>
        </a:spcAft>
        <a:defRPr sz="4300">
          <a:solidFill>
            <a:srgbClr val="572314"/>
          </a:solidFill>
          <a:latin typeface="Gill Sans MT"/>
        </a:defRPr>
      </a:lvl4pPr>
      <a:lvl5pPr algn="l" rtl="0" eaLnBrk="0" fontAlgn="base" hangingPunct="0">
        <a:spcBef>
          <a:spcPct val="0"/>
        </a:spcBef>
        <a:spcAft>
          <a:spcPct val="0"/>
        </a:spcAft>
        <a:defRPr sz="4300">
          <a:solidFill>
            <a:srgbClr val="572314"/>
          </a:solidFill>
          <a:latin typeface="Gill Sans MT"/>
        </a:defRPr>
      </a:lvl5pPr>
      <a:lvl6pPr marL="457200" algn="l" rtl="0" fontAlgn="base">
        <a:spcBef>
          <a:spcPct val="0"/>
        </a:spcBef>
        <a:spcAft>
          <a:spcPct val="0"/>
        </a:spcAft>
        <a:defRPr sz="4300">
          <a:solidFill>
            <a:srgbClr val="572314"/>
          </a:solidFill>
          <a:latin typeface="Gill Sans MT"/>
        </a:defRPr>
      </a:lvl6pPr>
      <a:lvl7pPr marL="914400" algn="l" rtl="0" fontAlgn="base">
        <a:spcBef>
          <a:spcPct val="0"/>
        </a:spcBef>
        <a:spcAft>
          <a:spcPct val="0"/>
        </a:spcAft>
        <a:defRPr sz="4300">
          <a:solidFill>
            <a:srgbClr val="572314"/>
          </a:solidFill>
          <a:latin typeface="Gill Sans MT"/>
        </a:defRPr>
      </a:lvl7pPr>
      <a:lvl8pPr marL="1371600" algn="l" rtl="0" fontAlgn="base">
        <a:spcBef>
          <a:spcPct val="0"/>
        </a:spcBef>
        <a:spcAft>
          <a:spcPct val="0"/>
        </a:spcAft>
        <a:defRPr sz="4300">
          <a:solidFill>
            <a:srgbClr val="572314"/>
          </a:solidFill>
          <a:latin typeface="Gill Sans MT"/>
        </a:defRPr>
      </a:lvl8pPr>
      <a:lvl9pPr marL="1828800" algn="l" rtl="0" fontAlgn="base">
        <a:spcBef>
          <a:spcPct val="0"/>
        </a:spcBef>
        <a:spcAft>
          <a:spcPct val="0"/>
        </a:spcAft>
        <a:defRPr sz="4300">
          <a:solidFill>
            <a:srgbClr val="572314"/>
          </a:solidFill>
          <a:latin typeface="Gill Sans MT"/>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3350" y="549275"/>
            <a:ext cx="7407275" cy="1471613"/>
          </a:xfrm>
        </p:spPr>
        <p:txBody>
          <a:bodyPr/>
          <a:lstStyle/>
          <a:p>
            <a:pPr algn="ctr" eaLnBrk="1" fontAlgn="auto" hangingPunct="1">
              <a:spcAft>
                <a:spcPts val="0"/>
              </a:spcAft>
              <a:defRPr/>
            </a:pPr>
            <a:r>
              <a:rPr lang="en-CA" dirty="0" smtClean="0">
                <a:solidFill>
                  <a:schemeClr val="tx2">
                    <a:satMod val="130000"/>
                  </a:schemeClr>
                </a:solidFill>
              </a:rPr>
              <a:t>2010 Professional Reliance</a:t>
            </a:r>
            <a:br>
              <a:rPr lang="en-CA" dirty="0" smtClean="0">
                <a:solidFill>
                  <a:schemeClr val="tx2">
                    <a:satMod val="130000"/>
                  </a:schemeClr>
                </a:solidFill>
              </a:rPr>
            </a:br>
            <a:r>
              <a:rPr lang="en-CA" dirty="0" smtClean="0">
                <a:solidFill>
                  <a:schemeClr val="tx2">
                    <a:satMod val="130000"/>
                  </a:schemeClr>
                </a:solidFill>
              </a:rPr>
              <a:t>Survey</a:t>
            </a:r>
            <a:endParaRPr lang="en-CA" dirty="0">
              <a:solidFill>
                <a:schemeClr val="tx2">
                  <a:satMod val="130000"/>
                </a:schemeClr>
              </a:solidFill>
            </a:endParaRPr>
          </a:p>
        </p:txBody>
      </p:sp>
      <p:sp>
        <p:nvSpPr>
          <p:cNvPr id="15362" name="Subtitle 2"/>
          <p:cNvSpPr>
            <a:spLocks noGrp="1"/>
          </p:cNvSpPr>
          <p:nvPr>
            <p:ph type="subTitle" idx="1"/>
          </p:nvPr>
        </p:nvSpPr>
        <p:spPr>
          <a:xfrm>
            <a:off x="1403350" y="2565400"/>
            <a:ext cx="7407275" cy="3811588"/>
          </a:xfrm>
        </p:spPr>
        <p:txBody>
          <a:bodyPr/>
          <a:lstStyle/>
          <a:p>
            <a:pPr marL="26988" eaLnBrk="1" hangingPunct="1"/>
            <a:endParaRPr lang="en-CA" smtClean="0">
              <a:solidFill>
                <a:srgbClr val="320E04"/>
              </a:solidFill>
            </a:endParaRPr>
          </a:p>
          <a:p>
            <a:pPr marL="26988" algn="ctr" eaLnBrk="1" hangingPunct="1"/>
            <a:r>
              <a:rPr lang="en-CA" b="1" smtClean="0">
                <a:solidFill>
                  <a:srgbClr val="320E04"/>
                </a:solidFill>
              </a:rPr>
              <a:t>Mike Larock,</a:t>
            </a:r>
            <a:r>
              <a:rPr lang="en-CA" sz="2200" smtClean="0">
                <a:solidFill>
                  <a:srgbClr val="320E04"/>
                </a:solidFill>
              </a:rPr>
              <a:t> RPF</a:t>
            </a:r>
            <a:r>
              <a:rPr lang="en-CA" smtClean="0">
                <a:solidFill>
                  <a:srgbClr val="320E04"/>
                </a:solidFill>
              </a:rPr>
              <a:t/>
            </a:r>
            <a:br>
              <a:rPr lang="en-CA" smtClean="0">
                <a:solidFill>
                  <a:srgbClr val="320E04"/>
                </a:solidFill>
              </a:rPr>
            </a:br>
            <a:r>
              <a:rPr lang="en-CA" smtClean="0">
                <a:solidFill>
                  <a:srgbClr val="320E04"/>
                </a:solidFill>
              </a:rPr>
              <a:t>Association of BC Forest Professionals</a:t>
            </a:r>
            <a:br>
              <a:rPr lang="en-CA" smtClean="0">
                <a:solidFill>
                  <a:srgbClr val="320E04"/>
                </a:solidFill>
              </a:rPr>
            </a:br>
            <a:endParaRPr lang="en-CA" smtClean="0">
              <a:solidFill>
                <a:srgbClr val="320E04"/>
              </a:solidFill>
            </a:endParaRPr>
          </a:p>
          <a:p>
            <a:pPr marL="26988" algn="ctr" eaLnBrk="1" hangingPunct="1"/>
            <a:r>
              <a:rPr lang="en-CA" smtClean="0">
                <a:solidFill>
                  <a:srgbClr val="320E04"/>
                </a:solidFill>
              </a:rPr>
              <a:t>Professional Reliance Workshop</a:t>
            </a:r>
          </a:p>
          <a:p>
            <a:pPr marL="26988" algn="ctr" eaLnBrk="1" hangingPunct="1"/>
            <a:r>
              <a:rPr lang="en-CA" smtClean="0">
                <a:solidFill>
                  <a:srgbClr val="320E04"/>
                </a:solidFill>
              </a:rPr>
              <a:t>Williams Lake</a:t>
            </a:r>
          </a:p>
          <a:p>
            <a:pPr marL="26988" algn="ctr" eaLnBrk="1" hangingPunct="1"/>
            <a:r>
              <a:rPr lang="en-CA" smtClean="0">
                <a:solidFill>
                  <a:srgbClr val="320E04"/>
                </a:solidFill>
              </a:rPr>
              <a:t>March 9,  2011</a:t>
            </a:r>
          </a:p>
          <a:p>
            <a:pPr marL="26988" algn="ctr" eaLnBrk="1" hangingPunct="1"/>
            <a:endParaRPr lang="en-CA" smtClean="0">
              <a:solidFill>
                <a:srgbClr val="320E04"/>
              </a:solidFill>
            </a:endParaRPr>
          </a:p>
        </p:txBody>
      </p:sp>
      <p:sp>
        <p:nvSpPr>
          <p:cNvPr id="4" name="Slide Number Placeholder 3"/>
          <p:cNvSpPr>
            <a:spLocks noGrp="1"/>
          </p:cNvSpPr>
          <p:nvPr>
            <p:ph type="sldNum" sz="quarter" idx="12"/>
          </p:nvPr>
        </p:nvSpPr>
        <p:spPr/>
        <p:txBody>
          <a:bodyPr/>
          <a:lstStyle/>
          <a:p>
            <a:pPr>
              <a:defRPr/>
            </a:pPr>
            <a:fld id="{C552752F-EFFE-4A3E-A9D5-B1BB045859FD}" type="slidenum">
              <a:rPr lang="en-US"/>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CA" dirty="0" smtClean="0">
                <a:solidFill>
                  <a:schemeClr val="tx2">
                    <a:satMod val="130000"/>
                  </a:schemeClr>
                </a:solidFill>
              </a:rPr>
              <a:t>Overview</a:t>
            </a:r>
            <a:endParaRPr lang="en-CA" dirty="0">
              <a:solidFill>
                <a:schemeClr val="tx2">
                  <a:satMod val="130000"/>
                </a:schemeClr>
              </a:solidFill>
            </a:endParaRPr>
          </a:p>
        </p:txBody>
      </p:sp>
      <p:sp>
        <p:nvSpPr>
          <p:cNvPr id="17410" name="Content Placeholder 2"/>
          <p:cNvSpPr>
            <a:spLocks noGrp="1"/>
          </p:cNvSpPr>
          <p:nvPr>
            <p:ph idx="1"/>
          </p:nvPr>
        </p:nvSpPr>
        <p:spPr>
          <a:xfrm>
            <a:off x="1258888" y="1557338"/>
            <a:ext cx="7499350" cy="4800600"/>
          </a:xfrm>
        </p:spPr>
        <p:txBody>
          <a:bodyPr/>
          <a:lstStyle/>
          <a:p>
            <a:pPr eaLnBrk="1" hangingPunct="1"/>
            <a:r>
              <a:rPr lang="en-CA" smtClean="0"/>
              <a:t>Background</a:t>
            </a:r>
          </a:p>
          <a:p>
            <a:pPr eaLnBrk="1" hangingPunct="1"/>
            <a:r>
              <a:rPr lang="en-CA" smtClean="0"/>
              <a:t>Survey Contents</a:t>
            </a:r>
          </a:p>
          <a:p>
            <a:pPr eaLnBrk="1" hangingPunct="1"/>
            <a:r>
              <a:rPr lang="en-CA" smtClean="0"/>
              <a:t>Survey Respondents</a:t>
            </a:r>
          </a:p>
          <a:p>
            <a:pPr eaLnBrk="1" hangingPunct="1"/>
            <a:r>
              <a:rPr lang="en-CA" b="1" smtClean="0"/>
              <a:t>Responses and key findings</a:t>
            </a:r>
          </a:p>
          <a:p>
            <a:pPr eaLnBrk="1" hangingPunct="1"/>
            <a:r>
              <a:rPr lang="en-CA" b="1" smtClean="0"/>
              <a:t>Summary and Conclusions</a:t>
            </a:r>
          </a:p>
          <a:p>
            <a:pPr eaLnBrk="1" hangingPunct="1">
              <a:buFont typeface="Wingdings 2" pitchFamily="18" charset="2"/>
              <a:buNone/>
            </a:pPr>
            <a:endParaRPr lang="en-CA" smtClean="0"/>
          </a:p>
        </p:txBody>
      </p:sp>
      <p:sp>
        <p:nvSpPr>
          <p:cNvPr id="4" name="Slide Number Placeholder 3"/>
          <p:cNvSpPr>
            <a:spLocks noGrp="1"/>
          </p:cNvSpPr>
          <p:nvPr>
            <p:ph type="sldNum" sz="quarter" idx="12"/>
          </p:nvPr>
        </p:nvSpPr>
        <p:spPr/>
        <p:txBody>
          <a:bodyPr/>
          <a:lstStyle/>
          <a:p>
            <a:pPr>
              <a:defRPr/>
            </a:pPr>
            <a:fld id="{D1676F03-0F1E-4B78-B9A9-7AAAD3DFC254}" type="slidenum">
              <a:rPr lang="en-US"/>
              <a:pPr>
                <a:defRPr/>
              </a:pPr>
              <a:t>2</a:t>
            </a:fld>
            <a:endParaRPr lang="en-US"/>
          </a:p>
        </p:txBody>
      </p:sp>
      <p:pic>
        <p:nvPicPr>
          <p:cNvPr id="5" name="Picture 14" descr="two auditors"/>
          <p:cNvPicPr>
            <a:picLocks noChangeAspect="1" noChangeArrowheads="1"/>
          </p:cNvPicPr>
          <p:nvPr/>
        </p:nvPicPr>
        <p:blipFill>
          <a:blip r:embed="rId2"/>
          <a:srcRect b="-1350"/>
          <a:stretch>
            <a:fillRect/>
          </a:stretch>
        </p:blipFill>
        <p:spPr bwMode="auto">
          <a:xfrm>
            <a:off x="5364163" y="260350"/>
            <a:ext cx="3384550" cy="2882900"/>
          </a:xfrm>
          <a:prstGeom prst="rect">
            <a:avLst/>
          </a:prstGeom>
          <a:noFill/>
          <a:ln w="6350">
            <a:solidFill>
              <a:schemeClr val="hlink"/>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CA" dirty="0" smtClean="0">
                <a:solidFill>
                  <a:schemeClr val="tx2">
                    <a:satMod val="130000"/>
                  </a:schemeClr>
                </a:solidFill>
              </a:rPr>
              <a:t>Purpose of Survey</a:t>
            </a:r>
            <a:endParaRPr lang="en-CA" dirty="0">
              <a:solidFill>
                <a:schemeClr val="tx2">
                  <a:satMod val="130000"/>
                </a:schemeClr>
              </a:solidFill>
            </a:endParaRPr>
          </a:p>
        </p:txBody>
      </p:sp>
      <p:sp>
        <p:nvSpPr>
          <p:cNvPr id="18434" name="Content Placeholder 2"/>
          <p:cNvSpPr>
            <a:spLocks noGrp="1"/>
          </p:cNvSpPr>
          <p:nvPr>
            <p:ph idx="1"/>
          </p:nvPr>
        </p:nvSpPr>
        <p:spPr/>
        <p:txBody>
          <a:bodyPr/>
          <a:lstStyle/>
          <a:p>
            <a:pPr eaLnBrk="1" hangingPunct="1"/>
            <a:r>
              <a:rPr lang="en-CA" smtClean="0"/>
              <a:t>Support </a:t>
            </a:r>
            <a:r>
              <a:rPr lang="en-CA" i="1" smtClean="0"/>
              <a:t>Advancing Professional Reliance</a:t>
            </a:r>
            <a:r>
              <a:rPr lang="en-CA" smtClean="0"/>
              <a:t>  </a:t>
            </a:r>
          </a:p>
          <a:p>
            <a:pPr eaLnBrk="1" hangingPunct="1"/>
            <a:r>
              <a:rPr lang="en-CA" smtClean="0"/>
              <a:t>Assess current understanding and application of PR </a:t>
            </a:r>
          </a:p>
          <a:p>
            <a:pPr eaLnBrk="1" hangingPunct="1"/>
            <a:r>
              <a:rPr lang="en-CA" smtClean="0"/>
              <a:t>Identify barriers and opportunities to PR</a:t>
            </a:r>
          </a:p>
          <a:p>
            <a:pPr eaLnBrk="1" hangingPunct="1"/>
            <a:r>
              <a:rPr lang="en-CA" smtClean="0"/>
              <a:t>Guide development of workshops</a:t>
            </a:r>
          </a:p>
          <a:p>
            <a:pPr eaLnBrk="1" hangingPunct="1"/>
            <a:r>
              <a:rPr lang="en-CA" smtClean="0"/>
              <a:t>Provide a baseline for measuring success </a:t>
            </a:r>
            <a:br>
              <a:rPr lang="en-CA" smtClean="0"/>
            </a:br>
            <a:endParaRPr lang="en-CA" smtClean="0"/>
          </a:p>
          <a:p>
            <a:pPr eaLnBrk="1" hangingPunct="1">
              <a:buFont typeface="Wingdings 2" pitchFamily="18" charset="2"/>
              <a:buNone/>
            </a:pPr>
            <a:endParaRPr lang="en-CA" smtClean="0"/>
          </a:p>
        </p:txBody>
      </p:sp>
      <p:sp>
        <p:nvSpPr>
          <p:cNvPr id="4" name="Slide Number Placeholder 3"/>
          <p:cNvSpPr>
            <a:spLocks noGrp="1"/>
          </p:cNvSpPr>
          <p:nvPr>
            <p:ph type="sldNum" sz="quarter" idx="12"/>
          </p:nvPr>
        </p:nvSpPr>
        <p:spPr/>
        <p:txBody>
          <a:bodyPr/>
          <a:lstStyle/>
          <a:p>
            <a:pPr>
              <a:defRPr/>
            </a:pPr>
            <a:fld id="{1EE7755A-927C-427A-83AA-0AD80399FED5}"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3" descr="survey-monkey.jpg"/>
          <p:cNvPicPr>
            <a:picLocks noChangeAspect="1"/>
          </p:cNvPicPr>
          <p:nvPr/>
        </p:nvPicPr>
        <p:blipFill>
          <a:blip r:embed="rId3"/>
          <a:srcRect/>
          <a:stretch>
            <a:fillRect/>
          </a:stretch>
        </p:blipFill>
        <p:spPr bwMode="auto">
          <a:xfrm>
            <a:off x="4427538" y="3357563"/>
            <a:ext cx="5060950" cy="3500437"/>
          </a:xfrm>
          <a:prstGeom prst="rect">
            <a:avLst/>
          </a:prstGeom>
          <a:noFill/>
          <a:ln w="9525">
            <a:noFill/>
            <a:miter lim="800000"/>
            <a:headEnd/>
            <a:tailEnd/>
          </a:ln>
        </p:spPr>
      </p:pic>
      <p:sp>
        <p:nvSpPr>
          <p:cNvPr id="2" name="Title 1"/>
          <p:cNvSpPr>
            <a:spLocks noGrp="1"/>
          </p:cNvSpPr>
          <p:nvPr>
            <p:ph type="title"/>
          </p:nvPr>
        </p:nvSpPr>
        <p:spPr/>
        <p:txBody>
          <a:bodyPr/>
          <a:lstStyle/>
          <a:p>
            <a:pPr eaLnBrk="1" fontAlgn="auto" hangingPunct="1">
              <a:spcAft>
                <a:spcPts val="0"/>
              </a:spcAft>
              <a:defRPr/>
            </a:pPr>
            <a:r>
              <a:rPr lang="en-CA" dirty="0" smtClean="0">
                <a:solidFill>
                  <a:schemeClr val="tx2">
                    <a:satMod val="130000"/>
                  </a:schemeClr>
                </a:solidFill>
              </a:rPr>
              <a:t>Background</a:t>
            </a:r>
            <a:endParaRPr lang="en-CA" dirty="0">
              <a:solidFill>
                <a:schemeClr val="tx2">
                  <a:satMod val="130000"/>
                </a:schemeClr>
              </a:solidFill>
            </a:endParaRPr>
          </a:p>
        </p:txBody>
      </p:sp>
      <p:sp>
        <p:nvSpPr>
          <p:cNvPr id="20483" name="Content Placeholder 2"/>
          <p:cNvSpPr>
            <a:spLocks noGrp="1"/>
          </p:cNvSpPr>
          <p:nvPr>
            <p:ph idx="1"/>
          </p:nvPr>
        </p:nvSpPr>
        <p:spPr>
          <a:xfrm>
            <a:off x="1258888" y="1341438"/>
            <a:ext cx="7273925" cy="4800600"/>
          </a:xfrm>
        </p:spPr>
        <p:txBody>
          <a:bodyPr/>
          <a:lstStyle/>
          <a:p>
            <a:pPr eaLnBrk="1" hangingPunct="1">
              <a:lnSpc>
                <a:spcPct val="90000"/>
              </a:lnSpc>
            </a:pPr>
            <a:r>
              <a:rPr lang="en-CA" smtClean="0"/>
              <a:t>1</a:t>
            </a:r>
            <a:r>
              <a:rPr lang="en-CA" baseline="30000" smtClean="0"/>
              <a:t>st</a:t>
            </a:r>
            <a:r>
              <a:rPr lang="en-CA" smtClean="0"/>
              <a:t> draft by RSI Operational Issues Forum (OIF) team</a:t>
            </a:r>
          </a:p>
          <a:p>
            <a:pPr eaLnBrk="1" hangingPunct="1">
              <a:lnSpc>
                <a:spcPct val="90000"/>
              </a:lnSpc>
            </a:pPr>
            <a:r>
              <a:rPr lang="en-CA" smtClean="0"/>
              <a:t>Provincial team  - collaboration by  </a:t>
            </a:r>
            <a:br>
              <a:rPr lang="en-CA" smtClean="0"/>
            </a:br>
            <a:r>
              <a:rPr lang="en-CA" smtClean="0"/>
              <a:t>MFR,  Licensees,  and ABCFP.</a:t>
            </a:r>
          </a:p>
          <a:p>
            <a:pPr eaLnBrk="1" hangingPunct="1">
              <a:lnSpc>
                <a:spcPct val="90000"/>
              </a:lnSpc>
            </a:pPr>
            <a:r>
              <a:rPr lang="en-CA" i="1" smtClean="0"/>
              <a:t>SurveyMonkey</a:t>
            </a:r>
            <a:endParaRPr lang="en-CA" smtClean="0"/>
          </a:p>
          <a:p>
            <a:pPr eaLnBrk="1" hangingPunct="1">
              <a:lnSpc>
                <a:spcPct val="90000"/>
              </a:lnSpc>
            </a:pPr>
            <a:r>
              <a:rPr lang="en-CA" smtClean="0"/>
              <a:t>Invitations to resource professionals</a:t>
            </a:r>
          </a:p>
          <a:p>
            <a:pPr eaLnBrk="1" hangingPunct="1">
              <a:lnSpc>
                <a:spcPct val="90000"/>
              </a:lnSpc>
            </a:pPr>
            <a:r>
              <a:rPr lang="en-CA" smtClean="0"/>
              <a:t>Open Sept. 7 to 26, 2010</a:t>
            </a:r>
          </a:p>
          <a:p>
            <a:pPr eaLnBrk="1" hangingPunct="1">
              <a:lnSpc>
                <a:spcPct val="90000"/>
              </a:lnSpc>
            </a:pPr>
            <a:r>
              <a:rPr lang="en-CA" smtClean="0"/>
              <a:t>Anonymous entries</a:t>
            </a:r>
          </a:p>
        </p:txBody>
      </p:sp>
      <p:sp>
        <p:nvSpPr>
          <p:cNvPr id="5" name="Slide Number Placeholder 4"/>
          <p:cNvSpPr>
            <a:spLocks noGrp="1"/>
          </p:cNvSpPr>
          <p:nvPr>
            <p:ph type="sldNum" sz="quarter" idx="12"/>
          </p:nvPr>
        </p:nvSpPr>
        <p:spPr/>
        <p:txBody>
          <a:bodyPr/>
          <a:lstStyle/>
          <a:p>
            <a:pPr>
              <a:defRPr/>
            </a:pPr>
            <a:fld id="{AA051D45-C448-4889-ABE0-8EF71BD21C49}" type="slidenum">
              <a:rPr lang="en-US"/>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CA" dirty="0" smtClean="0">
                <a:solidFill>
                  <a:schemeClr val="tx2">
                    <a:satMod val="130000"/>
                  </a:schemeClr>
                </a:solidFill>
              </a:rPr>
              <a:t>Survey Contents</a:t>
            </a:r>
            <a:endParaRPr lang="en-CA" dirty="0">
              <a:solidFill>
                <a:schemeClr val="tx2">
                  <a:satMod val="130000"/>
                </a:schemeClr>
              </a:solidFill>
            </a:endParaRPr>
          </a:p>
        </p:txBody>
      </p:sp>
      <p:sp>
        <p:nvSpPr>
          <p:cNvPr id="3" name="Content Placeholder 2"/>
          <p:cNvSpPr>
            <a:spLocks noGrp="1"/>
          </p:cNvSpPr>
          <p:nvPr>
            <p:ph idx="1"/>
          </p:nvPr>
        </p:nvSpPr>
        <p:spPr/>
        <p:txBody>
          <a:bodyPr>
            <a:normAutofit fontScale="92500" lnSpcReduction="10000"/>
          </a:bodyPr>
          <a:lstStyle/>
          <a:p>
            <a:pPr marL="595313" indent="-514350" eaLnBrk="1" hangingPunct="1">
              <a:lnSpc>
                <a:spcPct val="90000"/>
              </a:lnSpc>
              <a:buFont typeface="Wingdings 2" pitchFamily="18" charset="2"/>
              <a:buNone/>
              <a:defRPr/>
            </a:pPr>
            <a:r>
              <a:rPr lang="en-CA" dirty="0" smtClean="0"/>
              <a:t>7 Sections: 127 statements + comments</a:t>
            </a:r>
            <a:br>
              <a:rPr lang="en-CA" dirty="0" smtClean="0"/>
            </a:br>
            <a:endParaRPr lang="en-CA" dirty="0" smtClean="0"/>
          </a:p>
          <a:p>
            <a:pPr marL="595313" indent="-514350" eaLnBrk="1" hangingPunct="1">
              <a:lnSpc>
                <a:spcPct val="90000"/>
              </a:lnSpc>
              <a:buFont typeface="Gill Sans MT"/>
              <a:buAutoNum type="arabicPeriod"/>
              <a:defRPr/>
            </a:pPr>
            <a:r>
              <a:rPr lang="en-CA" dirty="0" smtClean="0"/>
              <a:t>Respondent Information</a:t>
            </a:r>
          </a:p>
          <a:p>
            <a:pPr marL="595313" indent="-514350" eaLnBrk="1" hangingPunct="1">
              <a:lnSpc>
                <a:spcPct val="90000"/>
              </a:lnSpc>
              <a:buFont typeface="Gill Sans MT"/>
              <a:buAutoNum type="arabicPeriod"/>
              <a:defRPr/>
            </a:pPr>
            <a:r>
              <a:rPr lang="en-CA" dirty="0" smtClean="0"/>
              <a:t>Understanding of PR *</a:t>
            </a:r>
          </a:p>
          <a:p>
            <a:pPr marL="595313" indent="-514350" eaLnBrk="1" hangingPunct="1">
              <a:lnSpc>
                <a:spcPct val="90000"/>
              </a:lnSpc>
              <a:buFont typeface="Gill Sans MT"/>
              <a:buAutoNum type="arabicPeriod"/>
              <a:defRPr/>
            </a:pPr>
            <a:r>
              <a:rPr lang="en-CA" dirty="0" smtClean="0"/>
              <a:t>Application of PR *</a:t>
            </a:r>
          </a:p>
          <a:p>
            <a:pPr marL="595313" indent="-514350" eaLnBrk="1" hangingPunct="1">
              <a:lnSpc>
                <a:spcPct val="90000"/>
              </a:lnSpc>
              <a:buFont typeface="Gill Sans MT"/>
              <a:buAutoNum type="arabicPeriod"/>
              <a:defRPr/>
            </a:pPr>
            <a:r>
              <a:rPr lang="en-CA" dirty="0" smtClean="0"/>
              <a:t>ABCFP *</a:t>
            </a:r>
          </a:p>
          <a:p>
            <a:pPr marL="595313" indent="-514350" eaLnBrk="1" hangingPunct="1">
              <a:lnSpc>
                <a:spcPct val="90000"/>
              </a:lnSpc>
              <a:buFont typeface="Gill Sans MT"/>
              <a:buAutoNum type="arabicPeriod"/>
              <a:defRPr/>
            </a:pPr>
            <a:r>
              <a:rPr lang="en-CA" dirty="0" smtClean="0"/>
              <a:t>Personal Professional Practice †</a:t>
            </a:r>
          </a:p>
          <a:p>
            <a:pPr marL="595313" indent="-514350" eaLnBrk="1" hangingPunct="1">
              <a:lnSpc>
                <a:spcPct val="90000"/>
              </a:lnSpc>
              <a:buFont typeface="Gill Sans MT"/>
              <a:buAutoNum type="arabicPeriod"/>
              <a:defRPr/>
            </a:pPr>
            <a:r>
              <a:rPr lang="en-CA" dirty="0" smtClean="0"/>
              <a:t>Plans and Submissions *</a:t>
            </a:r>
          </a:p>
          <a:p>
            <a:pPr marL="595313" indent="-514350" eaLnBrk="1" hangingPunct="1">
              <a:lnSpc>
                <a:spcPct val="90000"/>
              </a:lnSpc>
              <a:buFont typeface="Gill Sans MT"/>
              <a:buAutoNum type="arabicPeriod"/>
              <a:defRPr/>
            </a:pPr>
            <a:r>
              <a:rPr lang="en-CA" dirty="0" smtClean="0"/>
              <a:t>Training and general comments</a:t>
            </a:r>
            <a:br>
              <a:rPr lang="en-CA" dirty="0" smtClean="0"/>
            </a:br>
            <a:endParaRPr lang="en-CA" dirty="0" smtClean="0"/>
          </a:p>
          <a:p>
            <a:pPr marL="595313" indent="-514350" eaLnBrk="1" hangingPunct="1">
              <a:lnSpc>
                <a:spcPct val="90000"/>
              </a:lnSpc>
              <a:buFont typeface="Wingdings 2" pitchFamily="18" charset="2"/>
              <a:buNone/>
              <a:defRPr/>
            </a:pPr>
            <a:r>
              <a:rPr lang="en-CA" dirty="0" smtClean="0"/>
              <a:t>	 * agreement  	 † frequency</a:t>
            </a:r>
          </a:p>
          <a:p>
            <a:pPr marL="595313" indent="-514350" eaLnBrk="1" hangingPunct="1">
              <a:lnSpc>
                <a:spcPct val="90000"/>
              </a:lnSpc>
              <a:buFont typeface="Gill Sans MT"/>
              <a:buAutoNum type="arabicPeriod"/>
              <a:defRPr/>
            </a:pPr>
            <a:endParaRPr lang="en-CA" dirty="0" smtClean="0"/>
          </a:p>
          <a:p>
            <a:pPr marL="595313" indent="-514350" eaLnBrk="1" hangingPunct="1">
              <a:lnSpc>
                <a:spcPct val="90000"/>
              </a:lnSpc>
              <a:buFont typeface="Wingdings 2" pitchFamily="18" charset="2"/>
              <a:buNone/>
              <a:defRPr/>
            </a:pPr>
            <a:endParaRPr lang="en-CA" dirty="0" smtClean="0"/>
          </a:p>
        </p:txBody>
      </p:sp>
      <p:sp>
        <p:nvSpPr>
          <p:cNvPr id="4" name="Slide Number Placeholder 3"/>
          <p:cNvSpPr>
            <a:spLocks noGrp="1"/>
          </p:cNvSpPr>
          <p:nvPr>
            <p:ph type="sldNum" sz="quarter" idx="12"/>
          </p:nvPr>
        </p:nvSpPr>
        <p:spPr/>
        <p:txBody>
          <a:bodyPr/>
          <a:lstStyle/>
          <a:p>
            <a:pPr>
              <a:defRPr/>
            </a:pPr>
            <a:fld id="{06F14A82-AA7E-4F87-8BB3-A16F7D8EF72D}"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CA" dirty="0" smtClean="0">
                <a:solidFill>
                  <a:schemeClr val="tx2">
                    <a:satMod val="130000"/>
                  </a:schemeClr>
                </a:solidFill>
              </a:rPr>
              <a:t>Survey Respondents</a:t>
            </a:r>
            <a:endParaRPr lang="en-CA" dirty="0">
              <a:solidFill>
                <a:schemeClr val="tx2">
                  <a:satMod val="130000"/>
                </a:schemeClr>
              </a:solidFill>
            </a:endParaRPr>
          </a:p>
        </p:txBody>
      </p:sp>
      <p:sp>
        <p:nvSpPr>
          <p:cNvPr id="24578" name="Content Placeholder 2"/>
          <p:cNvSpPr>
            <a:spLocks noGrp="1"/>
          </p:cNvSpPr>
          <p:nvPr>
            <p:ph idx="1"/>
          </p:nvPr>
        </p:nvSpPr>
        <p:spPr>
          <a:xfrm>
            <a:off x="1331913" y="1484313"/>
            <a:ext cx="7497762" cy="4800600"/>
          </a:xfrm>
        </p:spPr>
        <p:txBody>
          <a:bodyPr/>
          <a:lstStyle/>
          <a:p>
            <a:pPr eaLnBrk="1" hangingPunct="1">
              <a:buFont typeface="Wingdings 2" pitchFamily="18" charset="2"/>
              <a:buNone/>
            </a:pPr>
            <a:r>
              <a:rPr lang="en-CA" smtClean="0"/>
              <a:t>1425 Respondents  &amp; 1900 Comments</a:t>
            </a:r>
          </a:p>
          <a:p>
            <a:pPr eaLnBrk="1" hangingPunct="1">
              <a:buFont typeface="Wingdings 2" pitchFamily="18" charset="2"/>
              <a:buNone/>
            </a:pPr>
            <a:r>
              <a:rPr lang="en-CA" smtClean="0"/>
              <a:t>  </a:t>
            </a:r>
          </a:p>
        </p:txBody>
      </p:sp>
      <p:graphicFrame>
        <p:nvGraphicFramePr>
          <p:cNvPr id="4" name="Table 3"/>
          <p:cNvGraphicFramePr>
            <a:graphicFrameLocks noGrp="1"/>
          </p:cNvGraphicFramePr>
          <p:nvPr/>
        </p:nvGraphicFramePr>
        <p:xfrm>
          <a:off x="1403350" y="2205038"/>
          <a:ext cx="6096000" cy="914400"/>
        </p:xfrm>
        <a:graphic>
          <a:graphicData uri="http://schemas.openxmlformats.org/drawingml/2006/table">
            <a:tbl>
              <a:tblPr firstRow="1" bandRow="1">
                <a:tableStyleId>{5C22544A-7EE6-4342-B048-85BDC9FD1C3A}</a:tableStyleId>
              </a:tblPr>
              <a:tblGrid>
                <a:gridCol w="1524000"/>
                <a:gridCol w="1524000"/>
                <a:gridCol w="1524000"/>
                <a:gridCol w="1524000"/>
              </a:tblGrid>
              <a:tr h="0">
                <a:tc>
                  <a:txBody>
                    <a:bodyPr/>
                    <a:lstStyle/>
                    <a:p>
                      <a:pPr algn="ctr"/>
                      <a:r>
                        <a:rPr lang="en-CA" sz="2400" b="1" dirty="0" smtClean="0"/>
                        <a:t>RSI </a:t>
                      </a:r>
                      <a:endParaRPr lang="en-CA" sz="2400" b="1" dirty="0"/>
                    </a:p>
                  </a:txBody>
                  <a:tcPr/>
                </a:tc>
                <a:tc>
                  <a:txBody>
                    <a:bodyPr/>
                    <a:lstStyle/>
                    <a:p>
                      <a:pPr algn="ctr"/>
                      <a:r>
                        <a:rPr lang="en-CA" sz="2400" b="1" dirty="0" smtClean="0"/>
                        <a:t>RNI</a:t>
                      </a:r>
                      <a:endParaRPr lang="en-CA" sz="2400" b="1" dirty="0"/>
                    </a:p>
                  </a:txBody>
                  <a:tcPr/>
                </a:tc>
                <a:tc>
                  <a:txBody>
                    <a:bodyPr/>
                    <a:lstStyle/>
                    <a:p>
                      <a:pPr algn="ctr"/>
                      <a:r>
                        <a:rPr lang="en-CA" sz="2400" b="1" dirty="0" smtClean="0"/>
                        <a:t>RCO</a:t>
                      </a:r>
                      <a:endParaRPr lang="en-CA" sz="2400" b="1" dirty="0"/>
                    </a:p>
                  </a:txBody>
                  <a:tcPr/>
                </a:tc>
                <a:tc>
                  <a:txBody>
                    <a:bodyPr/>
                    <a:lstStyle/>
                    <a:p>
                      <a:pPr algn="ctr"/>
                      <a:r>
                        <a:rPr lang="en-CA" sz="2400" b="1" dirty="0" smtClean="0"/>
                        <a:t>Victoria</a:t>
                      </a:r>
                      <a:endParaRPr lang="en-CA" sz="2400" b="1" dirty="0"/>
                    </a:p>
                  </a:txBody>
                  <a:tcPr/>
                </a:tc>
              </a:tr>
              <a:tr h="370840">
                <a:tc>
                  <a:txBody>
                    <a:bodyPr/>
                    <a:lstStyle/>
                    <a:p>
                      <a:pPr algn="ctr"/>
                      <a:r>
                        <a:rPr lang="en-CA" sz="2400" b="1" dirty="0" smtClean="0"/>
                        <a:t>49%</a:t>
                      </a:r>
                      <a:endParaRPr lang="en-CA" sz="2400" b="1" dirty="0"/>
                    </a:p>
                  </a:txBody>
                  <a:tcPr/>
                </a:tc>
                <a:tc>
                  <a:txBody>
                    <a:bodyPr/>
                    <a:lstStyle/>
                    <a:p>
                      <a:pPr algn="ctr"/>
                      <a:r>
                        <a:rPr lang="en-CA" sz="2400" b="1" dirty="0" smtClean="0"/>
                        <a:t>34%</a:t>
                      </a:r>
                      <a:endParaRPr lang="en-CA" sz="2400" b="1" dirty="0"/>
                    </a:p>
                  </a:txBody>
                  <a:tcPr/>
                </a:tc>
                <a:tc>
                  <a:txBody>
                    <a:bodyPr/>
                    <a:lstStyle/>
                    <a:p>
                      <a:pPr algn="ctr"/>
                      <a:r>
                        <a:rPr lang="en-CA" sz="2400" b="1" dirty="0" smtClean="0"/>
                        <a:t>31%</a:t>
                      </a:r>
                      <a:endParaRPr lang="en-CA" sz="2400" b="1" dirty="0"/>
                    </a:p>
                  </a:txBody>
                  <a:tcPr/>
                </a:tc>
                <a:tc>
                  <a:txBody>
                    <a:bodyPr/>
                    <a:lstStyle/>
                    <a:p>
                      <a:pPr algn="ctr"/>
                      <a:r>
                        <a:rPr lang="en-CA" sz="2400" b="1" dirty="0" smtClean="0"/>
                        <a:t>10%</a:t>
                      </a:r>
                      <a:endParaRPr lang="en-CA" sz="2400" b="1" dirty="0"/>
                    </a:p>
                  </a:txBody>
                  <a:tcPr/>
                </a:tc>
              </a:tr>
            </a:tbl>
          </a:graphicData>
        </a:graphic>
      </p:graphicFrame>
      <p:graphicFrame>
        <p:nvGraphicFramePr>
          <p:cNvPr id="5" name="Table 4"/>
          <p:cNvGraphicFramePr>
            <a:graphicFrameLocks noGrp="1"/>
          </p:cNvGraphicFramePr>
          <p:nvPr/>
        </p:nvGraphicFramePr>
        <p:xfrm>
          <a:off x="1403350" y="3429000"/>
          <a:ext cx="6696075" cy="914400"/>
        </p:xfrm>
        <a:graphic>
          <a:graphicData uri="http://schemas.openxmlformats.org/drawingml/2006/table">
            <a:tbl>
              <a:tblPr firstRow="1" bandRow="1">
                <a:tableStyleId>{5C22544A-7EE6-4342-B048-85BDC9FD1C3A}</a:tableStyleId>
              </a:tblPr>
              <a:tblGrid>
                <a:gridCol w="1674186"/>
                <a:gridCol w="1674186"/>
                <a:gridCol w="2188921"/>
                <a:gridCol w="1159451"/>
              </a:tblGrid>
              <a:tr h="385192">
                <a:tc>
                  <a:txBody>
                    <a:bodyPr/>
                    <a:lstStyle/>
                    <a:p>
                      <a:pPr algn="ctr"/>
                      <a:r>
                        <a:rPr lang="en-CA" sz="2400" b="1" dirty="0" smtClean="0"/>
                        <a:t>BC</a:t>
                      </a:r>
                      <a:r>
                        <a:rPr lang="en-CA" sz="2400" b="1" baseline="0" dirty="0" smtClean="0"/>
                        <a:t> Govt</a:t>
                      </a:r>
                      <a:endParaRPr lang="en-CA" sz="2400" b="1" dirty="0"/>
                    </a:p>
                  </a:txBody>
                  <a:tcPr/>
                </a:tc>
                <a:tc>
                  <a:txBody>
                    <a:bodyPr/>
                    <a:lstStyle/>
                    <a:p>
                      <a:pPr algn="ctr"/>
                      <a:r>
                        <a:rPr lang="en-CA" sz="2400" b="1" dirty="0" smtClean="0"/>
                        <a:t>Licensees</a:t>
                      </a:r>
                      <a:endParaRPr lang="en-CA" sz="2400" b="1" dirty="0"/>
                    </a:p>
                  </a:txBody>
                  <a:tcPr/>
                </a:tc>
                <a:tc>
                  <a:txBody>
                    <a:bodyPr/>
                    <a:lstStyle/>
                    <a:p>
                      <a:pPr algn="ctr"/>
                      <a:r>
                        <a:rPr lang="en-CA" sz="2400" b="1" dirty="0" smtClean="0"/>
                        <a:t>Consultants</a:t>
                      </a:r>
                      <a:endParaRPr lang="en-CA" sz="2400" b="1" dirty="0"/>
                    </a:p>
                  </a:txBody>
                  <a:tcPr/>
                </a:tc>
                <a:tc>
                  <a:txBody>
                    <a:bodyPr/>
                    <a:lstStyle/>
                    <a:p>
                      <a:pPr algn="ctr"/>
                      <a:r>
                        <a:rPr lang="en-CA" sz="2400" b="1" dirty="0" smtClean="0"/>
                        <a:t>Other</a:t>
                      </a:r>
                      <a:endParaRPr lang="en-CA" sz="2400" b="1" dirty="0"/>
                    </a:p>
                  </a:txBody>
                  <a:tcPr/>
                </a:tc>
              </a:tr>
              <a:tr h="385192">
                <a:tc>
                  <a:txBody>
                    <a:bodyPr/>
                    <a:lstStyle/>
                    <a:p>
                      <a:pPr algn="ctr"/>
                      <a:r>
                        <a:rPr lang="en-CA" sz="2400" b="1" dirty="0" smtClean="0"/>
                        <a:t>55%</a:t>
                      </a:r>
                      <a:endParaRPr lang="en-CA" sz="2400" b="1" dirty="0"/>
                    </a:p>
                  </a:txBody>
                  <a:tcPr/>
                </a:tc>
                <a:tc>
                  <a:txBody>
                    <a:bodyPr/>
                    <a:lstStyle/>
                    <a:p>
                      <a:pPr algn="ctr"/>
                      <a:r>
                        <a:rPr lang="en-CA" sz="2400" b="1" dirty="0" smtClean="0"/>
                        <a:t>24%</a:t>
                      </a:r>
                      <a:endParaRPr lang="en-CA" sz="2400" b="1" dirty="0"/>
                    </a:p>
                  </a:txBody>
                  <a:tcPr/>
                </a:tc>
                <a:tc>
                  <a:txBody>
                    <a:bodyPr/>
                    <a:lstStyle/>
                    <a:p>
                      <a:pPr algn="ctr"/>
                      <a:r>
                        <a:rPr lang="en-CA" sz="2400" b="1" dirty="0" smtClean="0"/>
                        <a:t>18%</a:t>
                      </a:r>
                      <a:endParaRPr lang="en-CA" sz="2400" b="1" dirty="0"/>
                    </a:p>
                  </a:txBody>
                  <a:tcPr/>
                </a:tc>
                <a:tc>
                  <a:txBody>
                    <a:bodyPr/>
                    <a:lstStyle/>
                    <a:p>
                      <a:pPr algn="ctr"/>
                      <a:r>
                        <a:rPr lang="en-CA" sz="2400" b="1" dirty="0" smtClean="0"/>
                        <a:t>3%</a:t>
                      </a:r>
                      <a:endParaRPr lang="en-CA" sz="2400" b="1" dirty="0"/>
                    </a:p>
                  </a:txBody>
                  <a:tcPr/>
                </a:tc>
              </a:tr>
            </a:tbl>
          </a:graphicData>
        </a:graphic>
      </p:graphicFrame>
      <p:graphicFrame>
        <p:nvGraphicFramePr>
          <p:cNvPr id="6" name="Table 5"/>
          <p:cNvGraphicFramePr>
            <a:graphicFrameLocks noGrp="1"/>
          </p:cNvGraphicFramePr>
          <p:nvPr/>
        </p:nvGraphicFramePr>
        <p:xfrm>
          <a:off x="1403350" y="4797425"/>
          <a:ext cx="6985000" cy="1279525"/>
        </p:xfrm>
        <a:graphic>
          <a:graphicData uri="http://schemas.openxmlformats.org/drawingml/2006/table">
            <a:tbl>
              <a:tblPr firstRow="1" bandRow="1">
                <a:tableStyleId>{5C22544A-7EE6-4342-B048-85BDC9FD1C3A}</a:tableStyleId>
              </a:tblPr>
              <a:tblGrid>
                <a:gridCol w="1080120"/>
                <a:gridCol w="1224136"/>
                <a:gridCol w="1512168"/>
                <a:gridCol w="3168352"/>
              </a:tblGrid>
              <a:tr h="496064">
                <a:tc>
                  <a:txBody>
                    <a:bodyPr/>
                    <a:lstStyle/>
                    <a:p>
                      <a:pPr algn="ctr"/>
                      <a:r>
                        <a:rPr lang="en-CA" sz="2400" b="1" dirty="0" smtClean="0"/>
                        <a:t>RPF</a:t>
                      </a:r>
                      <a:endParaRPr lang="en-CA" sz="2400" b="1" dirty="0"/>
                    </a:p>
                  </a:txBody>
                  <a:tcPr/>
                </a:tc>
                <a:tc>
                  <a:txBody>
                    <a:bodyPr/>
                    <a:lstStyle/>
                    <a:p>
                      <a:pPr algn="ctr"/>
                      <a:r>
                        <a:rPr lang="en-CA" sz="2400" b="1" dirty="0" smtClean="0"/>
                        <a:t>RFT</a:t>
                      </a:r>
                      <a:endParaRPr lang="en-CA" sz="2400" b="1" dirty="0"/>
                    </a:p>
                  </a:txBody>
                  <a:tcPr/>
                </a:tc>
                <a:tc>
                  <a:txBody>
                    <a:bodyPr/>
                    <a:lstStyle/>
                    <a:p>
                      <a:pPr algn="ctr"/>
                      <a:r>
                        <a:rPr lang="en-CA" sz="2400" b="1" dirty="0" smtClean="0"/>
                        <a:t>FIT</a:t>
                      </a:r>
                      <a:endParaRPr lang="en-CA" sz="2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sz="2400" b="1" dirty="0" err="1" smtClean="0"/>
                        <a:t>PEng</a:t>
                      </a:r>
                      <a:r>
                        <a:rPr lang="en-CA" sz="2400" b="1" dirty="0" smtClean="0"/>
                        <a:t>  </a:t>
                      </a:r>
                      <a:r>
                        <a:rPr lang="en-CA" sz="2400" b="1" dirty="0" err="1" smtClean="0"/>
                        <a:t>PAg</a:t>
                      </a:r>
                      <a:r>
                        <a:rPr lang="en-CA" sz="2400" b="1" dirty="0" smtClean="0"/>
                        <a:t>  </a:t>
                      </a:r>
                      <a:r>
                        <a:rPr lang="en-CA" sz="2400" b="1" dirty="0" err="1" smtClean="0"/>
                        <a:t>RPBio</a:t>
                      </a:r>
                      <a:endParaRPr lang="en-CA" sz="2400" b="1" dirty="0" smtClean="0"/>
                    </a:p>
                    <a:p>
                      <a:pPr algn="ctr"/>
                      <a:r>
                        <a:rPr lang="en-CA" sz="2400" b="1" dirty="0" smtClean="0"/>
                        <a:t>Others</a:t>
                      </a:r>
                      <a:endParaRPr lang="en-CA" sz="2400" b="1" dirty="0"/>
                    </a:p>
                  </a:txBody>
                  <a:tcPr/>
                </a:tc>
              </a:tr>
              <a:tr h="370840">
                <a:tc>
                  <a:txBody>
                    <a:bodyPr/>
                    <a:lstStyle/>
                    <a:p>
                      <a:pPr algn="ctr"/>
                      <a:r>
                        <a:rPr lang="en-CA" sz="2400" b="1" dirty="0" smtClean="0"/>
                        <a:t>63%</a:t>
                      </a:r>
                      <a:endParaRPr lang="en-CA" sz="2400" b="1" dirty="0"/>
                    </a:p>
                  </a:txBody>
                  <a:tcPr/>
                </a:tc>
                <a:tc>
                  <a:txBody>
                    <a:bodyPr/>
                    <a:lstStyle/>
                    <a:p>
                      <a:pPr algn="ctr"/>
                      <a:r>
                        <a:rPr lang="en-CA" sz="2400" b="1" dirty="0" smtClean="0"/>
                        <a:t>30%</a:t>
                      </a:r>
                      <a:endParaRPr lang="en-CA" sz="2400" b="1" dirty="0"/>
                    </a:p>
                  </a:txBody>
                  <a:tcPr/>
                </a:tc>
                <a:tc>
                  <a:txBody>
                    <a:bodyPr/>
                    <a:lstStyle/>
                    <a:p>
                      <a:pPr algn="ctr"/>
                      <a:r>
                        <a:rPr lang="en-CA" sz="2400" b="1" dirty="0" smtClean="0"/>
                        <a:t>3%</a:t>
                      </a:r>
                      <a:endParaRPr lang="en-CA" sz="2400" b="1" dirty="0"/>
                    </a:p>
                  </a:txBody>
                  <a:tcPr/>
                </a:tc>
                <a:tc>
                  <a:txBody>
                    <a:bodyPr/>
                    <a:lstStyle/>
                    <a:p>
                      <a:pPr algn="ctr"/>
                      <a:r>
                        <a:rPr lang="en-CA" sz="2400" b="1" dirty="0" smtClean="0"/>
                        <a:t>10%</a:t>
                      </a:r>
                      <a:endParaRPr lang="en-CA" sz="2400" b="1" dirty="0"/>
                    </a:p>
                  </a:txBody>
                  <a:tcPr/>
                </a:tc>
              </a:tr>
            </a:tbl>
          </a:graphicData>
        </a:graphic>
      </p:graphicFrame>
      <p:sp>
        <p:nvSpPr>
          <p:cNvPr id="7" name="Slide Number Placeholder 6"/>
          <p:cNvSpPr>
            <a:spLocks noGrp="1"/>
          </p:cNvSpPr>
          <p:nvPr>
            <p:ph type="sldNum" sz="quarter" idx="12"/>
          </p:nvPr>
        </p:nvSpPr>
        <p:spPr/>
        <p:txBody>
          <a:bodyPr/>
          <a:lstStyle/>
          <a:p>
            <a:pPr>
              <a:defRPr/>
            </a:pPr>
            <a:fld id="{FCA71847-2278-49DF-BB6C-426807720AA0}" type="slidenum">
              <a:rPr lang="en-US"/>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888" y="0"/>
            <a:ext cx="7499350" cy="1143000"/>
          </a:xfrm>
        </p:spPr>
        <p:txBody>
          <a:bodyPr/>
          <a:lstStyle/>
          <a:p>
            <a:pPr eaLnBrk="1" hangingPunct="1">
              <a:defRPr/>
            </a:pPr>
            <a:r>
              <a:rPr lang="en-CA" dirty="0" smtClean="0"/>
              <a:t>Coloured mean score tables</a:t>
            </a:r>
            <a:endParaRPr lang="en-CA" dirty="0"/>
          </a:p>
        </p:txBody>
      </p:sp>
      <p:sp>
        <p:nvSpPr>
          <p:cNvPr id="4" name="Slide Number Placeholder 3"/>
          <p:cNvSpPr>
            <a:spLocks noGrp="1"/>
          </p:cNvSpPr>
          <p:nvPr>
            <p:ph type="sldNum" sz="quarter" idx="12"/>
          </p:nvPr>
        </p:nvSpPr>
        <p:spPr/>
        <p:txBody>
          <a:bodyPr/>
          <a:lstStyle/>
          <a:p>
            <a:pPr>
              <a:defRPr/>
            </a:pPr>
            <a:fld id="{633D8EE9-688F-4DC9-A516-409FD22D4BBA}" type="slidenum">
              <a:rPr lang="en-US" smtClean="0"/>
              <a:pPr>
                <a:defRPr/>
              </a:pPr>
              <a:t>7</a:t>
            </a:fld>
            <a:endParaRPr lang="en-US"/>
          </a:p>
        </p:txBody>
      </p:sp>
      <p:sp>
        <p:nvSpPr>
          <p:cNvPr id="6" name="Content Placeholder 2"/>
          <p:cNvSpPr txBox="1">
            <a:spLocks/>
          </p:cNvSpPr>
          <p:nvPr/>
        </p:nvSpPr>
        <p:spPr bwMode="auto">
          <a:xfrm>
            <a:off x="1403350" y="5661025"/>
            <a:ext cx="7497763" cy="912813"/>
          </a:xfrm>
          <a:prstGeom prst="rect">
            <a:avLst/>
          </a:prstGeom>
          <a:noFill/>
          <a:ln w="9525">
            <a:noFill/>
            <a:miter lim="800000"/>
            <a:headEnd/>
            <a:tailEnd/>
          </a:ln>
        </p:spPr>
        <p:txBody>
          <a:bodyPr/>
          <a:lstStyle/>
          <a:p>
            <a:pPr marL="885825" lvl="2" indent="-228600">
              <a:spcBef>
                <a:spcPct val="20000"/>
              </a:spcBef>
              <a:buClr>
                <a:schemeClr val="accent2"/>
              </a:buClr>
              <a:defRPr/>
            </a:pPr>
            <a:r>
              <a:rPr lang="en-CA" sz="2000" dirty="0">
                <a:latin typeface="+mn-lt"/>
                <a:cs typeface="+mn-cs"/>
              </a:rPr>
              <a:t>Ave. scores based on: </a:t>
            </a:r>
          </a:p>
          <a:p>
            <a:pPr marL="885825" lvl="2" indent="-228600">
              <a:spcBef>
                <a:spcPct val="20000"/>
              </a:spcBef>
              <a:buClr>
                <a:schemeClr val="accent2"/>
              </a:buClr>
              <a:defRPr/>
            </a:pPr>
            <a:r>
              <a:rPr lang="en-CA" sz="2000" dirty="0">
                <a:latin typeface="+mn-lt"/>
                <a:cs typeface="+mn-cs"/>
              </a:rPr>
              <a:t>100 = Strongly disagree     75 = Agree    50 = Neutral</a:t>
            </a:r>
          </a:p>
          <a:p>
            <a:pPr marL="885825" lvl="2" indent="-228600">
              <a:spcBef>
                <a:spcPct val="20000"/>
              </a:spcBef>
              <a:buClr>
                <a:schemeClr val="accent2"/>
              </a:buClr>
              <a:defRPr/>
            </a:pPr>
            <a:r>
              <a:rPr lang="en-CA" sz="2000" dirty="0">
                <a:latin typeface="+mn-lt"/>
                <a:cs typeface="+mn-cs"/>
              </a:rPr>
              <a:t>25 = Disagree   0 =  Strongly Disagree</a:t>
            </a:r>
          </a:p>
          <a:p>
            <a:pPr marL="885825" lvl="2" indent="-228600">
              <a:spcBef>
                <a:spcPct val="20000"/>
              </a:spcBef>
              <a:buClr>
                <a:schemeClr val="accent2"/>
              </a:buClr>
              <a:defRPr/>
            </a:pPr>
            <a:r>
              <a:rPr lang="en-CA" sz="2400" dirty="0">
                <a:latin typeface="+mn-lt"/>
                <a:cs typeface="+mn-cs"/>
              </a:rPr>
              <a:t> </a:t>
            </a:r>
          </a:p>
        </p:txBody>
      </p:sp>
      <p:graphicFrame>
        <p:nvGraphicFramePr>
          <p:cNvPr id="8" name="Table 7"/>
          <p:cNvGraphicFramePr>
            <a:graphicFrameLocks noGrp="1"/>
          </p:cNvGraphicFramePr>
          <p:nvPr/>
        </p:nvGraphicFramePr>
        <p:xfrm>
          <a:off x="1187450" y="1052513"/>
          <a:ext cx="7632700" cy="4522787"/>
        </p:xfrm>
        <a:graphic>
          <a:graphicData uri="http://schemas.openxmlformats.org/drawingml/2006/table">
            <a:tbl>
              <a:tblPr/>
              <a:tblGrid>
                <a:gridCol w="4259825"/>
                <a:gridCol w="633431"/>
                <a:gridCol w="902639"/>
                <a:gridCol w="950147"/>
                <a:gridCol w="886805"/>
              </a:tblGrid>
              <a:tr h="130855">
                <a:tc>
                  <a:txBody>
                    <a:bodyPr/>
                    <a:lstStyle/>
                    <a:p>
                      <a:pPr algn="l" fontAlgn="ctr"/>
                      <a:r>
                        <a:rPr lang="en-CA" sz="700" b="1" i="0" u="none" strike="noStrike" dirty="0">
                          <a:solidFill>
                            <a:srgbClr val="000000"/>
                          </a:solidFill>
                          <a:latin typeface="Arial"/>
                        </a:rPr>
                        <a:t> </a:t>
                      </a:r>
                    </a:p>
                  </a:txBody>
                  <a:tcPr marL="7007" marR="7007" marT="700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4">
                  <a:txBody>
                    <a:bodyPr/>
                    <a:lstStyle/>
                    <a:p>
                      <a:pPr algn="ctr" fontAlgn="ctr"/>
                      <a:r>
                        <a:rPr lang="en-CA" sz="700" b="1" i="0" u="none" strike="noStrike">
                          <a:solidFill>
                            <a:srgbClr val="000000"/>
                          </a:solidFill>
                          <a:latin typeface="Arial"/>
                        </a:rPr>
                        <a:t>Southern Interior Forest Region</a:t>
                      </a:r>
                    </a:p>
                  </a:txBody>
                  <a:tcPr marL="7007" marR="7007" marT="700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r>
              <a:tr h="246318">
                <a:tc>
                  <a:txBody>
                    <a:bodyPr/>
                    <a:lstStyle/>
                    <a:p>
                      <a:pPr algn="l" fontAlgn="ctr"/>
                      <a:r>
                        <a:rPr lang="en-CA" sz="1400" b="1" i="0" u="none" strike="noStrike" dirty="0">
                          <a:solidFill>
                            <a:srgbClr val="000000"/>
                          </a:solidFill>
                          <a:latin typeface="Arial"/>
                        </a:rPr>
                        <a:t>Section 2. Understanding Professional Reliance</a:t>
                      </a:r>
                    </a:p>
                  </a:txBody>
                  <a:tcPr marL="7007" marR="7007" marT="700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CA" sz="1000" b="1" i="0" u="none" strike="noStrike" dirty="0">
                          <a:solidFill>
                            <a:srgbClr val="000000"/>
                          </a:solidFill>
                          <a:latin typeface="Arial"/>
                        </a:rPr>
                        <a:t>SIFR </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1" i="0" u="none" strike="noStrike" dirty="0" smtClean="0">
                          <a:solidFill>
                            <a:srgbClr val="000000"/>
                          </a:solidFill>
                          <a:latin typeface="Arial"/>
                        </a:rPr>
                        <a:t>Consultants</a:t>
                      </a:r>
                      <a:endParaRPr lang="en-CA" sz="1000" b="1" i="0" u="none" strike="noStrike" dirty="0">
                        <a:solidFill>
                          <a:srgbClr val="000000"/>
                        </a:solidFill>
                        <a:latin typeface="Arial"/>
                      </a:endParaRP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1" i="0" u="none" strike="noStrike" dirty="0" smtClean="0">
                          <a:solidFill>
                            <a:srgbClr val="000000"/>
                          </a:solidFill>
                          <a:latin typeface="Arial"/>
                        </a:rPr>
                        <a:t>Tenure holders</a:t>
                      </a:r>
                      <a:endParaRPr lang="en-CA" sz="1000" b="1" i="0" u="none" strike="noStrike" dirty="0">
                        <a:solidFill>
                          <a:srgbClr val="000000"/>
                        </a:solidFill>
                        <a:latin typeface="Arial"/>
                      </a:endParaRP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000" b="0" i="0" u="none" strike="noStrike" dirty="0" smtClean="0">
                          <a:solidFill>
                            <a:srgbClr val="000000"/>
                          </a:solidFill>
                          <a:latin typeface="Arial"/>
                        </a:rPr>
                        <a:t> </a:t>
                      </a:r>
                      <a:r>
                        <a:rPr lang="en-CA" sz="1000" b="1" i="0" u="none" strike="noStrike" dirty="0" smtClean="0">
                          <a:solidFill>
                            <a:srgbClr val="000000"/>
                          </a:solidFill>
                          <a:latin typeface="Arial"/>
                        </a:rPr>
                        <a:t>BC Govt</a:t>
                      </a:r>
                      <a:endParaRPr lang="en-CA" sz="1000" b="1" i="0" u="none" strike="noStrike" dirty="0">
                        <a:solidFill>
                          <a:srgbClr val="000000"/>
                        </a:solidFill>
                        <a:latin typeface="Arial"/>
                      </a:endParaRP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8553">
                <a:tc>
                  <a:txBody>
                    <a:bodyPr/>
                    <a:lstStyle/>
                    <a:p>
                      <a:pPr algn="l" fontAlgn="ctr"/>
                      <a:r>
                        <a:rPr lang="en-CA" sz="700" b="0" i="0" u="none" strike="noStrike">
                          <a:solidFill>
                            <a:srgbClr val="000000"/>
                          </a:solidFill>
                          <a:latin typeface="Arial"/>
                        </a:rPr>
                        <a:t> </a:t>
                      </a:r>
                    </a:p>
                  </a:txBody>
                  <a:tcPr marL="7007" marR="7007" marT="700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CA" sz="700" b="0" i="0" u="none" strike="noStrike">
                          <a:solidFill>
                            <a:srgbClr val="000000"/>
                          </a:solidFill>
                          <a:latin typeface="Arial"/>
                        </a:rPr>
                        <a:t>Mean</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CA" sz="700" b="0" i="0" u="none" strike="noStrike">
                          <a:solidFill>
                            <a:srgbClr val="000000"/>
                          </a:solidFill>
                          <a:latin typeface="Arial"/>
                        </a:rPr>
                        <a:t>Mean</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CA" sz="700" b="0" i="0" u="none" strike="noStrike" dirty="0">
                          <a:solidFill>
                            <a:srgbClr val="000000"/>
                          </a:solidFill>
                          <a:latin typeface="Arial"/>
                        </a:rPr>
                        <a:t>Mean</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CA" sz="700" b="0" i="0" u="none" strike="noStrike">
                          <a:solidFill>
                            <a:srgbClr val="000000"/>
                          </a:solidFill>
                          <a:latin typeface="Arial"/>
                        </a:rPr>
                        <a:t>Mean</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9475">
                <a:tc>
                  <a:txBody>
                    <a:bodyPr/>
                    <a:lstStyle/>
                    <a:p>
                      <a:pPr algn="l" fontAlgn="t"/>
                      <a:r>
                        <a:rPr lang="en-CA" sz="1000" b="0" i="0" u="none" strike="noStrike" dirty="0">
                          <a:solidFill>
                            <a:srgbClr val="000000"/>
                          </a:solidFill>
                          <a:latin typeface="Arial"/>
                        </a:rPr>
                        <a:t>8. I understand the meaning and application of professional reliance in the context of managing BC’s forest and range resources.</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dirty="0">
                          <a:solidFill>
                            <a:srgbClr val="000000"/>
                          </a:solidFill>
                          <a:latin typeface="Arial"/>
                        </a:rPr>
                        <a:t>80</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dirty="0">
                          <a:solidFill>
                            <a:srgbClr val="000000"/>
                          </a:solidFill>
                          <a:latin typeface="Arial"/>
                        </a:rPr>
                        <a:t>79</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a:solidFill>
                            <a:srgbClr val="000000"/>
                          </a:solidFill>
                          <a:latin typeface="Arial"/>
                        </a:rPr>
                        <a:t>84</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a:solidFill>
                            <a:srgbClr val="000000"/>
                          </a:solidFill>
                          <a:latin typeface="Arial"/>
                        </a:rPr>
                        <a:t>77</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r>
              <a:tr h="369475">
                <a:tc>
                  <a:txBody>
                    <a:bodyPr/>
                    <a:lstStyle/>
                    <a:p>
                      <a:pPr algn="l" fontAlgn="t"/>
                      <a:r>
                        <a:rPr lang="en-CA" sz="700" b="0" i="0" u="none" strike="noStrike">
                          <a:solidFill>
                            <a:srgbClr val="000000"/>
                          </a:solidFill>
                          <a:latin typeface="Arial"/>
                        </a:rPr>
                        <a:t>9. I understand how forest professionals are held accountable to each other, their association, their employers and the public.</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77</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dirty="0">
                          <a:solidFill>
                            <a:srgbClr val="000000"/>
                          </a:solidFill>
                          <a:latin typeface="Arial"/>
                        </a:rPr>
                        <a:t>81</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dirty="0">
                          <a:solidFill>
                            <a:srgbClr val="000000"/>
                          </a:solidFill>
                          <a:latin typeface="Arial"/>
                        </a:rPr>
                        <a:t>85</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CA" sz="1200" b="0" i="0" u="none" strike="noStrike">
                          <a:solidFill>
                            <a:srgbClr val="000000"/>
                          </a:solidFill>
                          <a:latin typeface="Arial"/>
                        </a:rPr>
                        <a:t>70</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246318">
                <a:tc>
                  <a:txBody>
                    <a:bodyPr/>
                    <a:lstStyle/>
                    <a:p>
                      <a:pPr algn="l" fontAlgn="t"/>
                      <a:r>
                        <a:rPr lang="en-CA" sz="700" b="0" i="0" u="none" strike="noStrike">
                          <a:solidFill>
                            <a:srgbClr val="000000"/>
                          </a:solidFill>
                          <a:latin typeface="Arial"/>
                        </a:rPr>
                        <a:t>10. I can readily access or find information regarding professional reliance, accountability and practices.</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73</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74</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dirty="0">
                          <a:solidFill>
                            <a:srgbClr val="000000"/>
                          </a:solidFill>
                          <a:latin typeface="Arial"/>
                        </a:rPr>
                        <a:t>79</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a:solidFill>
                            <a:srgbClr val="000000"/>
                          </a:solidFill>
                          <a:latin typeface="Arial"/>
                        </a:rPr>
                        <a:t>70</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246318">
                <a:tc>
                  <a:txBody>
                    <a:bodyPr/>
                    <a:lstStyle/>
                    <a:p>
                      <a:pPr algn="l" fontAlgn="t"/>
                      <a:r>
                        <a:rPr lang="en-CA" sz="700" b="0" i="0" u="none" strike="noStrike">
                          <a:solidFill>
                            <a:srgbClr val="000000"/>
                          </a:solidFill>
                          <a:latin typeface="Arial"/>
                        </a:rPr>
                        <a:t>11. I know whom to consult should I have questions regarding professional reliance, accountability and practices.</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71</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72</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dirty="0">
                          <a:solidFill>
                            <a:srgbClr val="000000"/>
                          </a:solidFill>
                          <a:latin typeface="Arial"/>
                        </a:rPr>
                        <a:t>75</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dirty="0">
                          <a:solidFill>
                            <a:srgbClr val="000000"/>
                          </a:solidFill>
                          <a:latin typeface="Arial"/>
                        </a:rPr>
                        <a:t>67</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369475">
                <a:tc>
                  <a:txBody>
                    <a:bodyPr/>
                    <a:lstStyle/>
                    <a:p>
                      <a:pPr algn="l" fontAlgn="t"/>
                      <a:r>
                        <a:rPr lang="en-CA" sz="700" b="0" i="0" u="none" strike="noStrike">
                          <a:solidFill>
                            <a:srgbClr val="000000"/>
                          </a:solidFill>
                          <a:latin typeface="Arial"/>
                        </a:rPr>
                        <a:t>12. I have a good understanding of the respective roles and responsibilities of government, licensees, and professionals that combined constitute the professional reliance system.</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68</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64</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CA" sz="1200" b="0" i="0" u="none" strike="noStrike">
                          <a:solidFill>
                            <a:srgbClr val="000000"/>
                          </a:solidFill>
                          <a:latin typeface="Arial"/>
                        </a:rPr>
                        <a:t>73</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dirty="0">
                          <a:solidFill>
                            <a:srgbClr val="000000"/>
                          </a:solidFill>
                          <a:latin typeface="Arial"/>
                        </a:rPr>
                        <a:t>67</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246318">
                <a:tc>
                  <a:txBody>
                    <a:bodyPr/>
                    <a:lstStyle/>
                    <a:p>
                      <a:pPr algn="l" fontAlgn="t"/>
                      <a:r>
                        <a:rPr lang="en-CA" sz="700" b="0" i="0" u="none" strike="noStrike">
                          <a:solidFill>
                            <a:srgbClr val="000000"/>
                          </a:solidFill>
                          <a:latin typeface="Arial"/>
                        </a:rPr>
                        <a:t>13. I understand the differences between the legal obligations of professionals vs. the legal obligations of tenure holders.</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73</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75</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a:solidFill>
                            <a:srgbClr val="000000"/>
                          </a:solidFill>
                          <a:latin typeface="Arial"/>
                        </a:rPr>
                        <a:t>78</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dirty="0">
                          <a:solidFill>
                            <a:srgbClr val="000000"/>
                          </a:solidFill>
                          <a:latin typeface="Arial"/>
                        </a:rPr>
                        <a:t>69</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369475">
                <a:tc>
                  <a:txBody>
                    <a:bodyPr/>
                    <a:lstStyle/>
                    <a:p>
                      <a:pPr algn="l" fontAlgn="t"/>
                      <a:r>
                        <a:rPr lang="en-CA" sz="1000" b="0" i="0" u="none" strike="noStrike" dirty="0">
                          <a:solidFill>
                            <a:srgbClr val="000000"/>
                          </a:solidFill>
                          <a:latin typeface="Arial"/>
                        </a:rPr>
                        <a:t>14. </a:t>
                      </a:r>
                      <a:r>
                        <a:rPr lang="en-CA" sz="1000" b="0" i="0" u="none" strike="noStrike" dirty="0" smtClean="0">
                          <a:solidFill>
                            <a:srgbClr val="000000"/>
                          </a:solidFill>
                          <a:latin typeface="Arial"/>
                        </a:rPr>
                        <a:t>PR is a </a:t>
                      </a:r>
                      <a:r>
                        <a:rPr lang="en-CA" sz="1000" b="0" i="0" u="none" strike="noStrike" dirty="0">
                          <a:solidFill>
                            <a:srgbClr val="000000"/>
                          </a:solidFill>
                          <a:latin typeface="Arial"/>
                        </a:rPr>
                        <a:t>shared responsibility of government, licensees, and professionals (including the ABCFP).</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78</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a:solidFill>
                            <a:srgbClr val="000000"/>
                          </a:solidFill>
                          <a:latin typeface="Arial"/>
                        </a:rPr>
                        <a:t>82</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a:solidFill>
                            <a:srgbClr val="000000"/>
                          </a:solidFill>
                          <a:latin typeface="Arial"/>
                        </a:rPr>
                        <a:t>86</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C0DA"/>
                    </a:solidFill>
                  </a:tcPr>
                </a:tc>
                <a:tc>
                  <a:txBody>
                    <a:bodyPr/>
                    <a:lstStyle/>
                    <a:p>
                      <a:pPr algn="ctr" fontAlgn="ctr"/>
                      <a:r>
                        <a:rPr lang="en-CA" sz="1200" b="0" i="0" u="none" strike="noStrike">
                          <a:solidFill>
                            <a:srgbClr val="000000"/>
                          </a:solidFill>
                          <a:latin typeface="Arial"/>
                        </a:rPr>
                        <a:t>72</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246318">
                <a:tc>
                  <a:txBody>
                    <a:bodyPr/>
                    <a:lstStyle/>
                    <a:p>
                      <a:pPr algn="l" fontAlgn="t"/>
                      <a:r>
                        <a:rPr lang="en-CA" sz="700" b="0" i="0" u="none" strike="noStrike" dirty="0">
                          <a:solidFill>
                            <a:srgbClr val="000000"/>
                          </a:solidFill>
                          <a:latin typeface="Arial"/>
                        </a:rPr>
                        <a:t>15a. </a:t>
                      </a:r>
                      <a:r>
                        <a:rPr lang="en-CA" sz="1000" b="0" i="0" u="none" strike="noStrike" dirty="0" smtClean="0">
                          <a:solidFill>
                            <a:srgbClr val="000000"/>
                          </a:solidFill>
                          <a:latin typeface="Arial"/>
                        </a:rPr>
                        <a:t>PR will</a:t>
                      </a:r>
                      <a:r>
                        <a:rPr lang="en-CA" sz="700" b="0" i="0" u="none" strike="noStrike" dirty="0" smtClean="0">
                          <a:solidFill>
                            <a:srgbClr val="000000"/>
                          </a:solidFill>
                          <a:latin typeface="Arial"/>
                        </a:rPr>
                        <a:t> </a:t>
                      </a:r>
                      <a:r>
                        <a:rPr lang="en-CA" sz="700" b="0" i="0" u="none" strike="noStrike" baseline="0" dirty="0" smtClean="0">
                          <a:solidFill>
                            <a:srgbClr val="000000"/>
                          </a:solidFill>
                          <a:latin typeface="Arial"/>
                        </a:rPr>
                        <a:t> </a:t>
                      </a:r>
                      <a:r>
                        <a:rPr lang="en-CA" sz="1000" b="0" i="0" u="none" strike="noStrike" dirty="0" smtClean="0">
                          <a:solidFill>
                            <a:srgbClr val="000000"/>
                          </a:solidFill>
                          <a:latin typeface="Arial"/>
                        </a:rPr>
                        <a:t>reduce </a:t>
                      </a:r>
                      <a:r>
                        <a:rPr lang="en-CA" sz="1000" b="0" i="0" u="none" strike="noStrike" dirty="0">
                          <a:solidFill>
                            <a:srgbClr val="000000"/>
                          </a:solidFill>
                          <a:latin typeface="Arial"/>
                        </a:rPr>
                        <a:t>transaction costs.</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63</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CA" sz="1200" b="0" i="0" u="none" strike="noStrike">
                          <a:solidFill>
                            <a:srgbClr val="000000"/>
                          </a:solidFill>
                          <a:latin typeface="Arial"/>
                        </a:rPr>
                        <a:t>65</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72</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56</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46318">
                <a:tc>
                  <a:txBody>
                    <a:bodyPr/>
                    <a:lstStyle/>
                    <a:p>
                      <a:pPr algn="l" fontAlgn="t"/>
                      <a:r>
                        <a:rPr lang="en-CA" sz="700" b="0" i="0" u="none" strike="noStrike" dirty="0">
                          <a:solidFill>
                            <a:srgbClr val="000000"/>
                          </a:solidFill>
                          <a:latin typeface="Arial"/>
                        </a:rPr>
                        <a:t>15b</a:t>
                      </a:r>
                      <a:r>
                        <a:rPr lang="en-CA" sz="1000" b="0" i="0" u="none" strike="noStrike" dirty="0">
                          <a:solidFill>
                            <a:srgbClr val="000000"/>
                          </a:solidFill>
                          <a:latin typeface="Arial"/>
                        </a:rPr>
                        <a:t>. </a:t>
                      </a:r>
                      <a:r>
                        <a:rPr lang="en-CA" sz="1000" b="0" i="0" u="none" strike="noStrike" dirty="0" smtClean="0">
                          <a:solidFill>
                            <a:srgbClr val="000000"/>
                          </a:solidFill>
                          <a:latin typeface="Arial"/>
                        </a:rPr>
                        <a:t>PR will Lead </a:t>
                      </a:r>
                      <a:r>
                        <a:rPr lang="en-CA" sz="1000" b="0" i="0" u="none" strike="noStrike" dirty="0">
                          <a:solidFill>
                            <a:srgbClr val="000000"/>
                          </a:solidFill>
                          <a:latin typeface="Arial"/>
                        </a:rPr>
                        <a:t>to more efficient processes </a:t>
                      </a:r>
                      <a:r>
                        <a:rPr lang="en-CA" sz="700" b="0" i="0" u="none" strike="noStrike" dirty="0">
                          <a:solidFill>
                            <a:srgbClr val="000000"/>
                          </a:solidFill>
                          <a:latin typeface="Arial"/>
                        </a:rPr>
                        <a:t>(e.g. plan submission and approvals.</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67</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70</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80</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a:solidFill>
                            <a:srgbClr val="000000"/>
                          </a:solidFill>
                          <a:latin typeface="Arial"/>
                        </a:rPr>
                        <a:t>59</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46318">
                <a:tc>
                  <a:txBody>
                    <a:bodyPr/>
                    <a:lstStyle/>
                    <a:p>
                      <a:pPr algn="l" fontAlgn="t"/>
                      <a:r>
                        <a:rPr lang="en-CA" sz="700" b="0" i="0" u="none" strike="noStrike" dirty="0">
                          <a:solidFill>
                            <a:srgbClr val="000000"/>
                          </a:solidFill>
                          <a:latin typeface="Arial"/>
                        </a:rPr>
                        <a:t>15c. </a:t>
                      </a:r>
                      <a:r>
                        <a:rPr lang="en-CA" sz="1000" b="0" i="0" u="none" strike="noStrike" dirty="0" smtClean="0">
                          <a:solidFill>
                            <a:srgbClr val="000000"/>
                          </a:solidFill>
                          <a:latin typeface="Arial"/>
                        </a:rPr>
                        <a:t>PR will lead </a:t>
                      </a:r>
                      <a:r>
                        <a:rPr lang="en-CA" sz="1000" b="0" i="0" u="none" strike="noStrike" dirty="0">
                          <a:solidFill>
                            <a:srgbClr val="000000"/>
                          </a:solidFill>
                          <a:latin typeface="Arial"/>
                        </a:rPr>
                        <a:t>to more efficient use of resources</a:t>
                      </a:r>
                      <a:r>
                        <a:rPr lang="en-CA" sz="700" b="0" i="0" u="none" strike="noStrike" dirty="0">
                          <a:solidFill>
                            <a:srgbClr val="000000"/>
                          </a:solidFill>
                          <a:latin typeface="Arial"/>
                        </a:rPr>
                        <a:t>.</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61</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CA" sz="1200" b="0" i="0" u="none" strike="noStrike">
                          <a:solidFill>
                            <a:srgbClr val="000000"/>
                          </a:solidFill>
                          <a:latin typeface="Arial"/>
                        </a:rPr>
                        <a:t>65</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76</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3"/>
                    </a:solidFill>
                  </a:tcPr>
                </a:tc>
                <a:tc>
                  <a:txBody>
                    <a:bodyPr/>
                    <a:lstStyle/>
                    <a:p>
                      <a:pPr algn="ctr" fontAlgn="ctr"/>
                      <a:r>
                        <a:rPr lang="en-CA" sz="1200" b="0" i="0" u="none" strike="noStrike" dirty="0">
                          <a:solidFill>
                            <a:srgbClr val="000000"/>
                          </a:solidFill>
                          <a:latin typeface="Arial"/>
                        </a:rPr>
                        <a:t>50</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246318">
                <a:tc>
                  <a:txBody>
                    <a:bodyPr/>
                    <a:lstStyle/>
                    <a:p>
                      <a:pPr algn="l" fontAlgn="t"/>
                      <a:r>
                        <a:rPr lang="en-CA" sz="700" b="0" i="0" u="none" strike="noStrike" dirty="0">
                          <a:solidFill>
                            <a:srgbClr val="000000"/>
                          </a:solidFill>
                          <a:latin typeface="Arial"/>
                        </a:rPr>
                        <a:t>15d. </a:t>
                      </a:r>
                      <a:r>
                        <a:rPr lang="en-CA" sz="1000" b="0" i="0" u="none" strike="noStrike" dirty="0" smtClean="0">
                          <a:solidFill>
                            <a:srgbClr val="000000"/>
                          </a:solidFill>
                          <a:latin typeface="Arial"/>
                        </a:rPr>
                        <a:t>PR will lead </a:t>
                      </a:r>
                      <a:r>
                        <a:rPr lang="en-CA" sz="1000" b="0" i="0" u="none" strike="noStrike" dirty="0">
                          <a:solidFill>
                            <a:srgbClr val="000000"/>
                          </a:solidFill>
                          <a:latin typeface="Arial"/>
                        </a:rPr>
                        <a:t>to more innovative practices.</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59</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CA" sz="1200" b="0" i="0" u="none" strike="noStrike">
                          <a:solidFill>
                            <a:srgbClr val="000000"/>
                          </a:solidFill>
                          <a:latin typeface="Arial"/>
                        </a:rPr>
                        <a:t>66</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a:solidFill>
                            <a:srgbClr val="000000"/>
                          </a:solidFill>
                          <a:latin typeface="Arial"/>
                        </a:rPr>
                        <a:t>70</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dirty="0">
                          <a:solidFill>
                            <a:srgbClr val="000000"/>
                          </a:solidFill>
                          <a:latin typeface="Arial"/>
                        </a:rPr>
                        <a:t>49</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246318">
                <a:tc>
                  <a:txBody>
                    <a:bodyPr/>
                    <a:lstStyle/>
                    <a:p>
                      <a:pPr algn="l" fontAlgn="t"/>
                      <a:r>
                        <a:rPr lang="en-CA" sz="700" b="0" i="0" u="none" strike="noStrike" dirty="0">
                          <a:solidFill>
                            <a:srgbClr val="000000"/>
                          </a:solidFill>
                          <a:latin typeface="Arial"/>
                        </a:rPr>
                        <a:t>15e. </a:t>
                      </a:r>
                      <a:r>
                        <a:rPr lang="en-CA" sz="1000" b="0" i="0" u="none" strike="noStrike" dirty="0" smtClean="0">
                          <a:solidFill>
                            <a:srgbClr val="000000"/>
                          </a:solidFill>
                          <a:latin typeface="Arial"/>
                        </a:rPr>
                        <a:t>PR will lead </a:t>
                      </a:r>
                      <a:r>
                        <a:rPr lang="en-CA" sz="1000" b="0" i="0" u="none" strike="noStrike" dirty="0">
                          <a:solidFill>
                            <a:srgbClr val="000000"/>
                          </a:solidFill>
                          <a:latin typeface="Arial"/>
                        </a:rPr>
                        <a:t>to more effective application of risk management.</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60</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CA" sz="1200" b="0" i="0" u="none" strike="noStrike">
                          <a:solidFill>
                            <a:srgbClr val="000000"/>
                          </a:solidFill>
                          <a:latin typeface="Arial"/>
                        </a:rPr>
                        <a:t>64</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CA" sz="1200" b="0" i="0" u="none" strike="noStrike">
                          <a:solidFill>
                            <a:srgbClr val="000000"/>
                          </a:solidFill>
                          <a:latin typeface="Arial"/>
                        </a:rPr>
                        <a:t>73</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dirty="0">
                          <a:solidFill>
                            <a:srgbClr val="000000"/>
                          </a:solidFill>
                          <a:latin typeface="Arial"/>
                        </a:rPr>
                        <a:t>50</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246318">
                <a:tc>
                  <a:txBody>
                    <a:bodyPr/>
                    <a:lstStyle/>
                    <a:p>
                      <a:pPr algn="l" fontAlgn="t"/>
                      <a:r>
                        <a:rPr lang="en-CA" sz="700" b="0" i="0" u="none" strike="noStrike" dirty="0">
                          <a:solidFill>
                            <a:srgbClr val="000000"/>
                          </a:solidFill>
                          <a:latin typeface="Arial"/>
                        </a:rPr>
                        <a:t>15f. </a:t>
                      </a:r>
                      <a:r>
                        <a:rPr lang="en-CA" sz="1000" b="0" i="0" u="none" strike="noStrike" dirty="0" smtClean="0">
                          <a:solidFill>
                            <a:srgbClr val="000000"/>
                          </a:solidFill>
                          <a:latin typeface="Arial"/>
                        </a:rPr>
                        <a:t>PR will improve</a:t>
                      </a:r>
                      <a:r>
                        <a:rPr lang="en-CA" sz="1000" b="0" i="0" u="none" strike="noStrike" baseline="0" dirty="0" smtClean="0">
                          <a:solidFill>
                            <a:srgbClr val="000000"/>
                          </a:solidFill>
                          <a:latin typeface="Arial"/>
                        </a:rPr>
                        <a:t> </a:t>
                      </a:r>
                      <a:r>
                        <a:rPr lang="en-CA" sz="1000" b="0" i="0" u="none" strike="noStrike" dirty="0" smtClean="0">
                          <a:solidFill>
                            <a:srgbClr val="000000"/>
                          </a:solidFill>
                          <a:latin typeface="Arial"/>
                        </a:rPr>
                        <a:t>stewardship .</a:t>
                      </a:r>
                      <a:endParaRPr lang="en-CA" sz="1000" b="0" i="0" u="none" strike="noStrike" dirty="0">
                        <a:solidFill>
                          <a:srgbClr val="000000"/>
                        </a:solidFill>
                        <a:latin typeface="Arial"/>
                      </a:endParaRP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49</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CA" sz="1200" b="0" i="0" u="none" strike="noStrike">
                          <a:solidFill>
                            <a:srgbClr val="000000"/>
                          </a:solidFill>
                          <a:latin typeface="Arial"/>
                        </a:rPr>
                        <a:t>57</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CA" sz="1200" b="0" i="0" u="none" strike="noStrike">
                          <a:solidFill>
                            <a:srgbClr val="000000"/>
                          </a:solidFill>
                          <a:latin typeface="Arial"/>
                        </a:rPr>
                        <a:t>66</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ctr" fontAlgn="ctr"/>
                      <a:r>
                        <a:rPr lang="en-CA" sz="1200" b="0" i="0" u="none" strike="noStrike" dirty="0">
                          <a:solidFill>
                            <a:srgbClr val="000000"/>
                          </a:solidFill>
                          <a:latin typeface="Arial"/>
                        </a:rPr>
                        <a:t>35</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254014">
                <a:tc>
                  <a:txBody>
                    <a:bodyPr/>
                    <a:lstStyle/>
                    <a:p>
                      <a:pPr algn="l" fontAlgn="t"/>
                      <a:r>
                        <a:rPr lang="en-CA" sz="700" b="0" i="0" u="none" strike="noStrike" dirty="0">
                          <a:solidFill>
                            <a:srgbClr val="000000"/>
                          </a:solidFill>
                          <a:latin typeface="Arial"/>
                        </a:rPr>
                        <a:t>15g. </a:t>
                      </a:r>
                      <a:r>
                        <a:rPr lang="en-CA" sz="1000" b="0" i="0" u="none" strike="noStrike" dirty="0" smtClean="0">
                          <a:solidFill>
                            <a:srgbClr val="000000"/>
                          </a:solidFill>
                          <a:latin typeface="Arial"/>
                        </a:rPr>
                        <a:t>PR will increase</a:t>
                      </a:r>
                      <a:r>
                        <a:rPr lang="en-CA" sz="1000" b="0" i="0" u="none" strike="noStrike" baseline="0" dirty="0" smtClean="0">
                          <a:solidFill>
                            <a:srgbClr val="000000"/>
                          </a:solidFill>
                          <a:latin typeface="Arial"/>
                        </a:rPr>
                        <a:t> </a:t>
                      </a:r>
                      <a:r>
                        <a:rPr lang="en-CA" sz="1000" b="0" i="0" u="none" strike="noStrike" dirty="0" smtClean="0">
                          <a:solidFill>
                            <a:srgbClr val="000000"/>
                          </a:solidFill>
                          <a:latin typeface="Arial"/>
                        </a:rPr>
                        <a:t>public </a:t>
                      </a:r>
                      <a:r>
                        <a:rPr lang="en-CA" sz="1000" b="0" i="0" u="none" strike="noStrike" dirty="0">
                          <a:solidFill>
                            <a:srgbClr val="000000"/>
                          </a:solidFill>
                          <a:latin typeface="Arial"/>
                        </a:rPr>
                        <a:t>understanding, confidence and trust in professionals.</a:t>
                      </a:r>
                    </a:p>
                  </a:txBody>
                  <a:tcPr marL="7007" marR="7007" marT="700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CA" sz="1200" b="0" i="0" u="none" strike="noStrike">
                          <a:solidFill>
                            <a:srgbClr val="000000"/>
                          </a:solidFill>
                          <a:latin typeface="Arial"/>
                        </a:rPr>
                        <a:t>46</a:t>
                      </a:r>
                    </a:p>
                  </a:txBody>
                  <a:tcPr marL="7007" marR="7007" marT="700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CA" sz="1200" b="0" i="0" u="none" strike="noStrike" dirty="0">
                          <a:solidFill>
                            <a:srgbClr val="000000"/>
                          </a:solidFill>
                          <a:latin typeface="Arial"/>
                        </a:rPr>
                        <a:t>50</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CA" sz="1200" b="0" i="0" u="none" strike="noStrike">
                          <a:solidFill>
                            <a:srgbClr val="000000"/>
                          </a:solidFill>
                          <a:latin typeface="Arial"/>
                        </a:rPr>
                        <a:t>60</a:t>
                      </a:r>
                    </a:p>
                  </a:txBody>
                  <a:tcPr marL="7007" marR="7007" marT="70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CA" sz="1200" b="0" i="0" u="none" strike="noStrike" dirty="0">
                          <a:solidFill>
                            <a:srgbClr val="000000"/>
                          </a:solidFill>
                          <a:latin typeface="Arial"/>
                        </a:rPr>
                        <a:t>36</a:t>
                      </a:r>
                    </a:p>
                  </a:txBody>
                  <a:tcPr marL="7007" marR="7007" marT="700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bl>
          </a:graphicData>
        </a:graphic>
      </p:graphicFrame>
      <p:sp>
        <p:nvSpPr>
          <p:cNvPr id="11" name="Oval 10"/>
          <p:cNvSpPr/>
          <p:nvPr/>
        </p:nvSpPr>
        <p:spPr>
          <a:xfrm>
            <a:off x="8027988" y="3789363"/>
            <a:ext cx="720725" cy="18002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0" name="Oval 9"/>
          <p:cNvSpPr/>
          <p:nvPr/>
        </p:nvSpPr>
        <p:spPr>
          <a:xfrm>
            <a:off x="7092950" y="3789363"/>
            <a:ext cx="719138" cy="18002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Oval 8"/>
          <p:cNvSpPr/>
          <p:nvPr/>
        </p:nvSpPr>
        <p:spPr>
          <a:xfrm>
            <a:off x="6084888" y="1557338"/>
            <a:ext cx="2735262" cy="3587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2" name="Oval 11"/>
          <p:cNvSpPr/>
          <p:nvPr/>
        </p:nvSpPr>
        <p:spPr>
          <a:xfrm>
            <a:off x="6227763" y="3789363"/>
            <a:ext cx="647700" cy="18002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13" name="Oval 12"/>
          <p:cNvSpPr/>
          <p:nvPr/>
        </p:nvSpPr>
        <p:spPr>
          <a:xfrm>
            <a:off x="6084888" y="3429000"/>
            <a:ext cx="2735262" cy="3603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913" y="549275"/>
            <a:ext cx="7529512" cy="849313"/>
          </a:xfrm>
        </p:spPr>
        <p:txBody>
          <a:bodyPr>
            <a:normAutofit fontScale="90000"/>
          </a:bodyPr>
          <a:lstStyle/>
          <a:p>
            <a:pPr eaLnBrk="1" fontAlgn="auto" hangingPunct="1">
              <a:spcAft>
                <a:spcPts val="0"/>
              </a:spcAft>
              <a:defRPr/>
            </a:pPr>
            <a:r>
              <a:rPr lang="en-CA" sz="3600" i="1" dirty="0" smtClean="0">
                <a:solidFill>
                  <a:schemeClr val="tx2">
                    <a:satMod val="130000"/>
                  </a:schemeClr>
                </a:solidFill>
              </a:rPr>
              <a:t>Responses and Key Findings</a:t>
            </a:r>
            <a:br>
              <a:rPr lang="en-CA" sz="3600" i="1" dirty="0" smtClean="0">
                <a:solidFill>
                  <a:schemeClr val="tx2">
                    <a:satMod val="130000"/>
                  </a:schemeClr>
                </a:solidFill>
              </a:rPr>
            </a:br>
            <a:r>
              <a:rPr lang="en-CA" sz="4000" dirty="0" smtClean="0">
                <a:solidFill>
                  <a:schemeClr val="tx2">
                    <a:satMod val="130000"/>
                  </a:schemeClr>
                </a:solidFill>
              </a:rPr>
              <a:t>S. 2 – Understanding PR</a:t>
            </a:r>
            <a:r>
              <a:rPr lang="en-CA" sz="3600" i="1" dirty="0" smtClean="0">
                <a:solidFill>
                  <a:schemeClr val="tx2">
                    <a:satMod val="130000"/>
                  </a:schemeClr>
                </a:solidFill>
              </a:rPr>
              <a:t/>
            </a:r>
            <a:br>
              <a:rPr lang="en-CA" sz="3600" i="1" dirty="0" smtClean="0">
                <a:solidFill>
                  <a:schemeClr val="tx2">
                    <a:satMod val="130000"/>
                  </a:schemeClr>
                </a:solidFill>
              </a:rPr>
            </a:br>
            <a:endParaRPr lang="en-CA" sz="3600" i="1" dirty="0">
              <a:solidFill>
                <a:schemeClr val="tx2">
                  <a:satMod val="130000"/>
                </a:schemeClr>
              </a:solidFill>
            </a:endParaRPr>
          </a:p>
        </p:txBody>
      </p:sp>
      <p:sp>
        <p:nvSpPr>
          <p:cNvPr id="27650" name="Content Placeholder 2"/>
          <p:cNvSpPr>
            <a:spLocks noGrp="1"/>
          </p:cNvSpPr>
          <p:nvPr>
            <p:ph idx="1"/>
          </p:nvPr>
        </p:nvSpPr>
        <p:spPr>
          <a:xfrm>
            <a:off x="1403350" y="1557338"/>
            <a:ext cx="7497763" cy="5016500"/>
          </a:xfrm>
        </p:spPr>
        <p:txBody>
          <a:bodyPr/>
          <a:lstStyle/>
          <a:p>
            <a:pPr eaLnBrk="1" hangingPunct="1"/>
            <a:r>
              <a:rPr lang="en-CA" smtClean="0"/>
              <a:t>Personal Understanding of PR - </a:t>
            </a:r>
            <a:r>
              <a:rPr lang="en-CA" i="1" smtClean="0"/>
              <a:t>High </a:t>
            </a:r>
          </a:p>
          <a:p>
            <a:pPr eaLnBrk="1" hangingPunct="1"/>
            <a:r>
              <a:rPr lang="en-CA" smtClean="0"/>
              <a:t>PR is a Shared Responsibility - </a:t>
            </a:r>
            <a:r>
              <a:rPr lang="en-CA" i="1" smtClean="0"/>
              <a:t>High </a:t>
            </a:r>
          </a:p>
          <a:p>
            <a:pPr eaLnBrk="1" hangingPunct="1"/>
            <a:r>
              <a:rPr lang="en-CA" smtClean="0"/>
              <a:t>Desired outcomes of PR – </a:t>
            </a:r>
            <a:r>
              <a:rPr lang="en-CA" i="1" smtClean="0"/>
              <a:t>Variable</a:t>
            </a:r>
          </a:p>
          <a:p>
            <a:pPr lvl="1" eaLnBrk="1" hangingPunct="1"/>
            <a:r>
              <a:rPr lang="en-CA" smtClean="0"/>
              <a:t>Application of Risk</a:t>
            </a:r>
          </a:p>
          <a:p>
            <a:pPr lvl="1" eaLnBrk="1" hangingPunct="1"/>
            <a:r>
              <a:rPr lang="en-CA" smtClean="0"/>
              <a:t>Stewardship</a:t>
            </a:r>
          </a:p>
          <a:p>
            <a:pPr lvl="1" eaLnBrk="1" hangingPunct="1"/>
            <a:r>
              <a:rPr lang="en-CA" smtClean="0"/>
              <a:t>Public confidence and trust</a:t>
            </a:r>
          </a:p>
          <a:p>
            <a:pPr lvl="3" eaLnBrk="1" hangingPunct="1">
              <a:buFont typeface="Wingdings 2" pitchFamily="18" charset="2"/>
              <a:buNone/>
            </a:pPr>
            <a:r>
              <a:rPr lang="en-CA" sz="2800" smtClean="0"/>
              <a:t>Industry –</a:t>
            </a:r>
            <a:r>
              <a:rPr lang="en-CA" sz="2800" i="1" smtClean="0"/>
              <a:t> Higher  </a:t>
            </a:r>
          </a:p>
          <a:p>
            <a:pPr lvl="3" eaLnBrk="1" hangingPunct="1">
              <a:buFont typeface="Wingdings 2" pitchFamily="18" charset="2"/>
              <a:buNone/>
            </a:pPr>
            <a:r>
              <a:rPr lang="en-CA" sz="2800" smtClean="0"/>
              <a:t>Consultants –</a:t>
            </a:r>
            <a:r>
              <a:rPr lang="en-CA" sz="2800" i="1" smtClean="0"/>
              <a:t> Mid </a:t>
            </a:r>
          </a:p>
          <a:p>
            <a:pPr lvl="3" eaLnBrk="1" hangingPunct="1">
              <a:buFont typeface="Wingdings 2" pitchFamily="18" charset="2"/>
              <a:buNone/>
            </a:pPr>
            <a:r>
              <a:rPr lang="en-CA" sz="2800" smtClean="0"/>
              <a:t>Govt – </a:t>
            </a:r>
            <a:r>
              <a:rPr lang="en-CA" sz="2800" i="1" smtClean="0"/>
              <a:t>Lower</a:t>
            </a:r>
          </a:p>
          <a:p>
            <a:pPr lvl="2" eaLnBrk="1" hangingPunct="1"/>
            <a:endParaRPr lang="en-CA" smtClean="0"/>
          </a:p>
        </p:txBody>
      </p:sp>
      <p:sp>
        <p:nvSpPr>
          <p:cNvPr id="4" name="Slide Number Placeholder 3"/>
          <p:cNvSpPr>
            <a:spLocks noGrp="1"/>
          </p:cNvSpPr>
          <p:nvPr>
            <p:ph type="sldNum" sz="quarter" idx="12"/>
          </p:nvPr>
        </p:nvSpPr>
        <p:spPr/>
        <p:txBody>
          <a:bodyPr/>
          <a:lstStyle/>
          <a:p>
            <a:pPr>
              <a:defRPr/>
            </a:pPr>
            <a:fld id="{F38D58E4-A38A-4437-8601-48CFF28A80B1}" type="slidenum">
              <a:rPr lang="en-US"/>
              <a:pPr>
                <a:defRPr/>
              </a:pPr>
              <a:t>8</a:t>
            </a:fld>
            <a:endParaRPr lang="en-US"/>
          </a:p>
        </p:txBody>
      </p:sp>
      <p:pic>
        <p:nvPicPr>
          <p:cNvPr id="5" name="Picture 4" descr="harvested"/>
          <p:cNvPicPr>
            <a:picLocks noChangeAspect="1" noChangeArrowheads="1"/>
          </p:cNvPicPr>
          <p:nvPr/>
        </p:nvPicPr>
        <p:blipFill>
          <a:blip r:embed="rId3"/>
          <a:srcRect/>
          <a:stretch>
            <a:fillRect/>
          </a:stretch>
        </p:blipFill>
        <p:spPr bwMode="auto">
          <a:xfrm>
            <a:off x="6300788" y="3357563"/>
            <a:ext cx="1800225" cy="3205162"/>
          </a:xfrm>
          <a:prstGeom prst="rect">
            <a:avLst/>
          </a:prstGeom>
          <a:noFill/>
          <a:ln w="3175">
            <a:solidFill>
              <a:schemeClr val="hlink"/>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913" y="549275"/>
            <a:ext cx="7529512" cy="849313"/>
          </a:xfrm>
        </p:spPr>
        <p:txBody>
          <a:bodyPr>
            <a:normAutofit fontScale="90000"/>
          </a:bodyPr>
          <a:lstStyle/>
          <a:p>
            <a:pPr eaLnBrk="1" fontAlgn="auto" hangingPunct="1">
              <a:spcAft>
                <a:spcPts val="0"/>
              </a:spcAft>
              <a:defRPr/>
            </a:pPr>
            <a:r>
              <a:rPr lang="en-CA" sz="3600" i="1" dirty="0" smtClean="0">
                <a:solidFill>
                  <a:schemeClr val="tx2">
                    <a:satMod val="130000"/>
                  </a:schemeClr>
                </a:solidFill>
              </a:rPr>
              <a:t>Responses and Key Findings</a:t>
            </a:r>
            <a:br>
              <a:rPr lang="en-CA" sz="3600" i="1" dirty="0" smtClean="0">
                <a:solidFill>
                  <a:schemeClr val="tx2">
                    <a:satMod val="130000"/>
                  </a:schemeClr>
                </a:solidFill>
              </a:rPr>
            </a:br>
            <a:r>
              <a:rPr lang="en-CA" sz="4000" dirty="0" smtClean="0">
                <a:solidFill>
                  <a:schemeClr val="tx2">
                    <a:satMod val="130000"/>
                  </a:schemeClr>
                </a:solidFill>
              </a:rPr>
              <a:t>S. 3 – Application of PR</a:t>
            </a:r>
            <a:r>
              <a:rPr lang="en-CA" sz="3600" i="1" dirty="0" smtClean="0">
                <a:solidFill>
                  <a:schemeClr val="tx2">
                    <a:satMod val="130000"/>
                  </a:schemeClr>
                </a:solidFill>
              </a:rPr>
              <a:t/>
            </a:r>
            <a:br>
              <a:rPr lang="en-CA" sz="3600" i="1" dirty="0" smtClean="0">
                <a:solidFill>
                  <a:schemeClr val="tx2">
                    <a:satMod val="130000"/>
                  </a:schemeClr>
                </a:solidFill>
              </a:rPr>
            </a:br>
            <a:endParaRPr lang="en-CA" sz="3600" i="1" dirty="0">
              <a:solidFill>
                <a:schemeClr val="tx2">
                  <a:satMod val="130000"/>
                </a:schemeClr>
              </a:solidFill>
            </a:endParaRPr>
          </a:p>
        </p:txBody>
      </p:sp>
      <p:sp>
        <p:nvSpPr>
          <p:cNvPr id="29698" name="Content Placeholder 2"/>
          <p:cNvSpPr>
            <a:spLocks noGrp="1"/>
          </p:cNvSpPr>
          <p:nvPr>
            <p:ph idx="1"/>
          </p:nvPr>
        </p:nvSpPr>
        <p:spPr>
          <a:xfrm>
            <a:off x="1403350" y="1557338"/>
            <a:ext cx="7497763" cy="5016500"/>
          </a:xfrm>
        </p:spPr>
        <p:txBody>
          <a:bodyPr/>
          <a:lstStyle/>
          <a:p>
            <a:pPr eaLnBrk="1" hangingPunct="1"/>
            <a:r>
              <a:rPr lang="en-CA" smtClean="0"/>
              <a:t>Similar scores across employer groups</a:t>
            </a:r>
          </a:p>
          <a:p>
            <a:pPr eaLnBrk="1" hangingPunct="1"/>
            <a:r>
              <a:rPr lang="en-CA" b="1" smtClean="0"/>
              <a:t>Trust </a:t>
            </a:r>
            <a:r>
              <a:rPr lang="en-CA" smtClean="0"/>
              <a:t>and working relationships – </a:t>
            </a:r>
            <a:r>
              <a:rPr lang="en-CA" b="1" i="1" smtClean="0"/>
              <a:t>Low</a:t>
            </a:r>
          </a:p>
          <a:p>
            <a:pPr eaLnBrk="1" hangingPunct="1"/>
            <a:r>
              <a:rPr lang="en-CA" b="1" smtClean="0"/>
              <a:t>Professional Competence</a:t>
            </a:r>
            <a:r>
              <a:rPr lang="en-CA" smtClean="0"/>
              <a:t> – High </a:t>
            </a:r>
            <a:br>
              <a:rPr lang="en-CA" smtClean="0"/>
            </a:br>
            <a:r>
              <a:rPr lang="en-CA" i="1" smtClean="0"/>
              <a:t>but</a:t>
            </a:r>
            <a:r>
              <a:rPr lang="en-CA" smtClean="0"/>
              <a:t> </a:t>
            </a:r>
            <a:r>
              <a:rPr lang="en-CA" b="1" smtClean="0"/>
              <a:t>biased</a:t>
            </a:r>
            <a:r>
              <a:rPr lang="en-CA" smtClean="0"/>
              <a:t> to one’s own employer group</a:t>
            </a:r>
          </a:p>
          <a:p>
            <a:pPr eaLnBrk="1" hangingPunct="1"/>
            <a:r>
              <a:rPr lang="en-CA" b="1" smtClean="0"/>
              <a:t>Application</a:t>
            </a:r>
            <a:r>
              <a:rPr lang="en-CA" smtClean="0"/>
              <a:t> of PR in business areas</a:t>
            </a:r>
          </a:p>
          <a:p>
            <a:pPr lvl="1" eaLnBrk="1" hangingPunct="1"/>
            <a:r>
              <a:rPr lang="en-CA" smtClean="0"/>
              <a:t>Engineering – </a:t>
            </a:r>
            <a:r>
              <a:rPr lang="en-CA" i="1" smtClean="0"/>
              <a:t>High</a:t>
            </a:r>
            <a:r>
              <a:rPr lang="en-CA" smtClean="0"/>
              <a:t> </a:t>
            </a:r>
          </a:p>
          <a:p>
            <a:pPr lvl="1" eaLnBrk="1" hangingPunct="1"/>
            <a:r>
              <a:rPr lang="en-CA" smtClean="0"/>
              <a:t>Stewardship - </a:t>
            </a:r>
            <a:r>
              <a:rPr lang="en-CA" i="1" smtClean="0"/>
              <a:t>Mid</a:t>
            </a:r>
          </a:p>
          <a:p>
            <a:pPr lvl="1" eaLnBrk="1" hangingPunct="1"/>
            <a:r>
              <a:rPr lang="en-CA" smtClean="0"/>
              <a:t>Cruise and Appraisals – </a:t>
            </a:r>
            <a:r>
              <a:rPr lang="en-CA" i="1" smtClean="0"/>
              <a:t>Low</a:t>
            </a:r>
          </a:p>
          <a:p>
            <a:pPr lvl="1" eaLnBrk="1" hangingPunct="1"/>
            <a:r>
              <a:rPr lang="en-CA" smtClean="0"/>
              <a:t>Monitoring - </a:t>
            </a:r>
            <a:r>
              <a:rPr lang="en-CA" i="1" smtClean="0"/>
              <a:t>Low</a:t>
            </a:r>
          </a:p>
        </p:txBody>
      </p:sp>
      <p:sp>
        <p:nvSpPr>
          <p:cNvPr id="6" name="Slide Number Placeholder 5"/>
          <p:cNvSpPr>
            <a:spLocks noGrp="1"/>
          </p:cNvSpPr>
          <p:nvPr>
            <p:ph type="sldNum" sz="quarter" idx="12"/>
          </p:nvPr>
        </p:nvSpPr>
        <p:spPr/>
        <p:txBody>
          <a:bodyPr/>
          <a:lstStyle/>
          <a:p>
            <a:pPr>
              <a:defRPr/>
            </a:pPr>
            <a:fld id="{803E18A5-3F7F-48F1-BA99-1A044EA0D09E}" type="slidenum">
              <a:rPr lang="en-US"/>
              <a:pPr>
                <a:defRPr/>
              </a:pPr>
              <a:t>9</a:t>
            </a:fld>
            <a:endParaRPr lang="en-US"/>
          </a:p>
        </p:txBody>
      </p:sp>
      <p:pic>
        <p:nvPicPr>
          <p:cNvPr id="29700" name="Picture 8" descr="2-EX400s%20working%20on%20the%20Rennell%20Road%20Sllide"/>
          <p:cNvPicPr>
            <a:picLocks noChangeAspect="1" noChangeArrowheads="1"/>
          </p:cNvPicPr>
          <p:nvPr/>
        </p:nvPicPr>
        <p:blipFill>
          <a:blip r:embed="rId3"/>
          <a:srcRect/>
          <a:stretch>
            <a:fillRect/>
          </a:stretch>
        </p:blipFill>
        <p:spPr bwMode="auto">
          <a:xfrm>
            <a:off x="6443663" y="4292600"/>
            <a:ext cx="2438400" cy="1827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0" descr="ABCFP.jpg"/>
          <p:cNvPicPr>
            <a:picLocks noChangeAspect="1"/>
          </p:cNvPicPr>
          <p:nvPr/>
        </p:nvPicPr>
        <p:blipFill>
          <a:blip r:embed="rId2"/>
          <a:srcRect/>
          <a:stretch>
            <a:fillRect/>
          </a:stretch>
        </p:blipFill>
        <p:spPr bwMode="auto">
          <a:xfrm>
            <a:off x="4859338" y="5132388"/>
            <a:ext cx="3338512" cy="1293812"/>
          </a:xfrm>
          <a:prstGeom prst="rect">
            <a:avLst/>
          </a:prstGeom>
          <a:noFill/>
          <a:ln w="9525">
            <a:noFill/>
            <a:miter lim="800000"/>
            <a:headEnd/>
            <a:tailEnd/>
          </a:ln>
        </p:spPr>
      </p:pic>
      <p:sp>
        <p:nvSpPr>
          <p:cNvPr id="2" name="Title 1"/>
          <p:cNvSpPr>
            <a:spLocks noGrp="1"/>
          </p:cNvSpPr>
          <p:nvPr>
            <p:ph type="title"/>
          </p:nvPr>
        </p:nvSpPr>
        <p:spPr>
          <a:xfrm>
            <a:off x="1331913" y="549275"/>
            <a:ext cx="7529512" cy="849313"/>
          </a:xfrm>
        </p:spPr>
        <p:txBody>
          <a:bodyPr>
            <a:normAutofit fontScale="90000"/>
          </a:bodyPr>
          <a:lstStyle/>
          <a:p>
            <a:pPr eaLnBrk="1" fontAlgn="auto" hangingPunct="1">
              <a:spcAft>
                <a:spcPts val="0"/>
              </a:spcAft>
              <a:defRPr/>
            </a:pPr>
            <a:r>
              <a:rPr lang="en-CA" sz="3600" i="1" dirty="0" smtClean="0">
                <a:solidFill>
                  <a:schemeClr val="tx2">
                    <a:satMod val="130000"/>
                  </a:schemeClr>
                </a:solidFill>
              </a:rPr>
              <a:t>Responses and Key Findings</a:t>
            </a:r>
            <a:br>
              <a:rPr lang="en-CA" sz="3600" i="1" dirty="0" smtClean="0">
                <a:solidFill>
                  <a:schemeClr val="tx2">
                    <a:satMod val="130000"/>
                  </a:schemeClr>
                </a:solidFill>
              </a:rPr>
            </a:br>
            <a:r>
              <a:rPr lang="en-CA" sz="4000" dirty="0" smtClean="0">
                <a:solidFill>
                  <a:schemeClr val="tx2">
                    <a:satMod val="130000"/>
                  </a:schemeClr>
                </a:solidFill>
              </a:rPr>
              <a:t>S. 4 – Assoc. of BC Forest Professionals</a:t>
            </a:r>
            <a:endParaRPr lang="en-CA" sz="3600" i="1" dirty="0">
              <a:solidFill>
                <a:schemeClr val="tx2">
                  <a:satMod val="130000"/>
                </a:schemeClr>
              </a:solidFill>
            </a:endParaRPr>
          </a:p>
        </p:txBody>
      </p:sp>
      <p:sp>
        <p:nvSpPr>
          <p:cNvPr id="31747" name="Content Placeholder 2"/>
          <p:cNvSpPr txBox="1">
            <a:spLocks/>
          </p:cNvSpPr>
          <p:nvPr/>
        </p:nvSpPr>
        <p:spPr bwMode="auto">
          <a:xfrm>
            <a:off x="1258888" y="1700213"/>
            <a:ext cx="7499350" cy="3502025"/>
          </a:xfrm>
          <a:prstGeom prst="rect">
            <a:avLst/>
          </a:prstGeom>
          <a:noFill/>
          <a:ln w="9525">
            <a:noFill/>
            <a:miter lim="800000"/>
            <a:headEnd/>
            <a:tailEnd/>
          </a:ln>
        </p:spPr>
        <p:txBody>
          <a:bodyPr/>
          <a:lstStyle/>
          <a:p>
            <a:pPr marL="365125" indent="-282575">
              <a:spcBef>
                <a:spcPts val="600"/>
              </a:spcBef>
              <a:buClr>
                <a:schemeClr val="accent1"/>
              </a:buClr>
              <a:buSzPct val="80000"/>
              <a:buFont typeface="Wingdings 2" pitchFamily="18" charset="2"/>
              <a:buChar char=""/>
            </a:pPr>
            <a:r>
              <a:rPr lang="en-CA" sz="3200">
                <a:latin typeface="Gill Sans MT" pitchFamily="34" charset="0"/>
              </a:rPr>
              <a:t>Standards for Accepting Members - </a:t>
            </a:r>
            <a:r>
              <a:rPr lang="en-CA" sz="3200" i="1">
                <a:latin typeface="Gill Sans MT" pitchFamily="34" charset="0"/>
              </a:rPr>
              <a:t>High</a:t>
            </a:r>
          </a:p>
          <a:p>
            <a:pPr marL="365125" indent="-282575">
              <a:spcBef>
                <a:spcPts val="600"/>
              </a:spcBef>
              <a:buClr>
                <a:schemeClr val="accent1"/>
              </a:buClr>
              <a:buSzPct val="80000"/>
              <a:buFont typeface="Wingdings 2" pitchFamily="18" charset="2"/>
              <a:buChar char=""/>
            </a:pPr>
            <a:r>
              <a:rPr lang="en-CA" sz="3200">
                <a:latin typeface="Gill Sans MT" pitchFamily="34" charset="0"/>
              </a:rPr>
              <a:t>Accessible information – </a:t>
            </a:r>
            <a:r>
              <a:rPr lang="en-CA" sz="3200" i="1">
                <a:latin typeface="Gill Sans MT" pitchFamily="34" charset="0"/>
              </a:rPr>
              <a:t>High</a:t>
            </a:r>
          </a:p>
          <a:p>
            <a:pPr marL="365125" indent="-282575">
              <a:spcBef>
                <a:spcPts val="600"/>
              </a:spcBef>
              <a:buClr>
                <a:schemeClr val="accent1"/>
              </a:buClr>
              <a:buSzPct val="80000"/>
              <a:buFont typeface="Wingdings 2" pitchFamily="18" charset="2"/>
              <a:buChar char=""/>
            </a:pPr>
            <a:r>
              <a:rPr lang="en-CA" sz="3200">
                <a:latin typeface="Gill Sans MT" pitchFamily="34" charset="0"/>
              </a:rPr>
              <a:t>Standards and Guidance -</a:t>
            </a:r>
            <a:r>
              <a:rPr lang="en-CA" sz="3200" i="1">
                <a:latin typeface="Gill Sans MT" pitchFamily="34" charset="0"/>
              </a:rPr>
              <a:t> Mid</a:t>
            </a:r>
          </a:p>
          <a:p>
            <a:pPr marL="365125" indent="-282575">
              <a:spcBef>
                <a:spcPts val="600"/>
              </a:spcBef>
              <a:buClr>
                <a:schemeClr val="accent1"/>
              </a:buClr>
              <a:buSzPct val="80000"/>
              <a:buFont typeface="Wingdings 2" pitchFamily="18" charset="2"/>
              <a:buChar char=""/>
            </a:pPr>
            <a:r>
              <a:rPr lang="en-CA" sz="3200">
                <a:latin typeface="Gill Sans MT" pitchFamily="34" charset="0"/>
              </a:rPr>
              <a:t>Assessing Member Competence - </a:t>
            </a:r>
            <a:r>
              <a:rPr lang="en-CA" sz="3200" i="1">
                <a:latin typeface="Gill Sans MT" pitchFamily="34" charset="0"/>
              </a:rPr>
              <a:t>Low</a:t>
            </a:r>
          </a:p>
          <a:p>
            <a:pPr marL="365125" indent="-282575">
              <a:spcBef>
                <a:spcPts val="600"/>
              </a:spcBef>
              <a:buClr>
                <a:schemeClr val="accent1"/>
              </a:buClr>
              <a:buSzPct val="80000"/>
              <a:buFont typeface="Wingdings 2" pitchFamily="18" charset="2"/>
              <a:buChar char=""/>
            </a:pPr>
            <a:r>
              <a:rPr lang="en-CA" sz="3200">
                <a:latin typeface="Gill Sans MT" pitchFamily="34" charset="0"/>
              </a:rPr>
              <a:t>Disciplinary process –  </a:t>
            </a:r>
            <a:r>
              <a:rPr lang="en-CA" sz="3200" i="1">
                <a:latin typeface="Gill Sans MT" pitchFamily="34" charset="0"/>
              </a:rPr>
              <a:t>Variable</a:t>
            </a:r>
            <a:r>
              <a:rPr lang="en-CA" sz="3200">
                <a:latin typeface="Gill Sans MT" pitchFamily="34" charset="0"/>
              </a:rPr>
              <a:t> </a:t>
            </a:r>
          </a:p>
          <a:p>
            <a:pPr marL="822325" lvl="1" indent="-282575">
              <a:spcBef>
                <a:spcPts val="600"/>
              </a:spcBef>
              <a:buClr>
                <a:schemeClr val="accent1"/>
              </a:buClr>
              <a:buSzPct val="80000"/>
              <a:buFont typeface="Wingdings 2" pitchFamily="18" charset="2"/>
              <a:buChar char=""/>
            </a:pPr>
            <a:r>
              <a:rPr lang="en-CA" sz="3200">
                <a:latin typeface="Gill Sans MT" pitchFamily="34" charset="0"/>
              </a:rPr>
              <a:t>Industry slightly </a:t>
            </a:r>
            <a:r>
              <a:rPr lang="en-CA" sz="3200" i="1">
                <a:latin typeface="Gill Sans MT" pitchFamily="34" charset="0"/>
              </a:rPr>
              <a:t>Higher </a:t>
            </a:r>
            <a:r>
              <a:rPr lang="en-CA" sz="3200">
                <a:latin typeface="Gill Sans MT" pitchFamily="34" charset="0"/>
              </a:rPr>
              <a:t>than Govt</a:t>
            </a:r>
          </a:p>
        </p:txBody>
      </p:sp>
      <p:sp>
        <p:nvSpPr>
          <p:cNvPr id="5" name="Slide Number Placeholder 4"/>
          <p:cNvSpPr>
            <a:spLocks noGrp="1"/>
          </p:cNvSpPr>
          <p:nvPr>
            <p:ph type="sldNum" sz="quarter" idx="12"/>
          </p:nvPr>
        </p:nvSpPr>
        <p:spPr/>
        <p:txBody>
          <a:bodyPr/>
          <a:lstStyle/>
          <a:p>
            <a:pPr>
              <a:defRPr/>
            </a:pPr>
            <a:fld id="{E42D15F5-731B-42C9-946D-16ED269AEFF0}" type="slidenum">
              <a:rPr lang="en-US"/>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913" y="549275"/>
            <a:ext cx="7529512" cy="849313"/>
          </a:xfrm>
        </p:spPr>
        <p:txBody>
          <a:bodyPr>
            <a:normAutofit fontScale="90000"/>
          </a:bodyPr>
          <a:lstStyle/>
          <a:p>
            <a:pPr eaLnBrk="1" fontAlgn="auto" hangingPunct="1">
              <a:spcAft>
                <a:spcPts val="0"/>
              </a:spcAft>
              <a:defRPr/>
            </a:pPr>
            <a:r>
              <a:rPr lang="en-CA" sz="3600" i="1" dirty="0" smtClean="0">
                <a:solidFill>
                  <a:schemeClr val="tx2">
                    <a:satMod val="130000"/>
                  </a:schemeClr>
                </a:solidFill>
              </a:rPr>
              <a:t>Responses and Key Findings</a:t>
            </a:r>
            <a:br>
              <a:rPr lang="en-CA" sz="3600" i="1" dirty="0" smtClean="0">
                <a:solidFill>
                  <a:schemeClr val="tx2">
                    <a:satMod val="130000"/>
                  </a:schemeClr>
                </a:solidFill>
              </a:rPr>
            </a:br>
            <a:r>
              <a:rPr lang="en-CA" sz="4000" dirty="0" smtClean="0">
                <a:solidFill>
                  <a:schemeClr val="tx2">
                    <a:satMod val="130000"/>
                  </a:schemeClr>
                </a:solidFill>
              </a:rPr>
              <a:t>S. 5 – Personal Professional Practice</a:t>
            </a:r>
            <a:endParaRPr lang="en-CA" sz="3600" i="1" dirty="0">
              <a:solidFill>
                <a:schemeClr val="tx2">
                  <a:satMod val="130000"/>
                </a:schemeClr>
              </a:solidFill>
            </a:endParaRPr>
          </a:p>
        </p:txBody>
      </p:sp>
      <p:sp>
        <p:nvSpPr>
          <p:cNvPr id="32770" name="Content Placeholder 2"/>
          <p:cNvSpPr>
            <a:spLocks noGrp="1"/>
          </p:cNvSpPr>
          <p:nvPr>
            <p:ph idx="1"/>
          </p:nvPr>
        </p:nvSpPr>
        <p:spPr>
          <a:xfrm>
            <a:off x="1116013" y="1557338"/>
            <a:ext cx="8027987" cy="5016500"/>
          </a:xfrm>
        </p:spPr>
        <p:txBody>
          <a:bodyPr/>
          <a:lstStyle/>
          <a:p>
            <a:pPr eaLnBrk="1" hangingPunct="1">
              <a:buFont typeface="Wingdings 2" pitchFamily="18" charset="2"/>
              <a:buNone/>
            </a:pPr>
            <a:r>
              <a:rPr lang="en-CA" i="1" smtClean="0"/>
              <a:t>Based on ABCFP Bylaws and Standards of Practice</a:t>
            </a:r>
            <a:endParaRPr lang="en-CA" smtClean="0"/>
          </a:p>
          <a:p>
            <a:pPr eaLnBrk="1" hangingPunct="1"/>
            <a:r>
              <a:rPr lang="en-CA" b="1" smtClean="0"/>
              <a:t>High</a:t>
            </a:r>
            <a:r>
              <a:rPr lang="en-CA" b="1" i="1" smtClean="0"/>
              <a:t>, </a:t>
            </a:r>
            <a:r>
              <a:rPr lang="en-CA" b="1" smtClean="0"/>
              <a:t> </a:t>
            </a:r>
            <a:r>
              <a:rPr lang="en-CA" i="1" smtClean="0"/>
              <a:t>but</a:t>
            </a:r>
            <a:r>
              <a:rPr lang="en-CA" smtClean="0"/>
              <a:t> contrasts with scores for </a:t>
            </a:r>
            <a:br>
              <a:rPr lang="en-CA" smtClean="0"/>
            </a:br>
            <a:r>
              <a:rPr lang="en-CA" smtClean="0"/>
              <a:t>s. 3 Application of PR </a:t>
            </a:r>
          </a:p>
          <a:p>
            <a:pPr eaLnBrk="1" hangingPunct="1"/>
            <a:r>
              <a:rPr lang="en-CA" smtClean="0"/>
              <a:t>Areas for improvement: </a:t>
            </a:r>
          </a:p>
          <a:p>
            <a:pPr lvl="1" eaLnBrk="1" hangingPunct="1"/>
            <a:r>
              <a:rPr lang="en-CA" smtClean="0"/>
              <a:t>Peer reviews</a:t>
            </a:r>
          </a:p>
          <a:p>
            <a:pPr lvl="1" eaLnBrk="1" hangingPunct="1"/>
            <a:r>
              <a:rPr lang="en-CA" smtClean="0"/>
              <a:t>Document professional </a:t>
            </a:r>
            <a:br>
              <a:rPr lang="en-CA" smtClean="0"/>
            </a:br>
            <a:r>
              <a:rPr lang="en-CA" smtClean="0"/>
              <a:t>development and decisions</a:t>
            </a:r>
          </a:p>
          <a:p>
            <a:pPr lvl="1" eaLnBrk="1" hangingPunct="1"/>
            <a:r>
              <a:rPr lang="en-CA" smtClean="0"/>
              <a:t>Maintain currency in practice</a:t>
            </a:r>
          </a:p>
          <a:p>
            <a:pPr lvl="1" eaLnBrk="1" hangingPunct="1"/>
            <a:r>
              <a:rPr lang="en-CA" smtClean="0"/>
              <a:t>Bring  unresolved issues to attention of the  ABCFP (disciplinary process) </a:t>
            </a:r>
          </a:p>
          <a:p>
            <a:pPr lvl="1" eaLnBrk="1" hangingPunct="1"/>
            <a:endParaRPr lang="en-CA" smtClean="0"/>
          </a:p>
        </p:txBody>
      </p:sp>
      <p:sp>
        <p:nvSpPr>
          <p:cNvPr id="4" name="Slide Number Placeholder 3"/>
          <p:cNvSpPr>
            <a:spLocks noGrp="1"/>
          </p:cNvSpPr>
          <p:nvPr>
            <p:ph type="sldNum" sz="quarter" idx="12"/>
          </p:nvPr>
        </p:nvSpPr>
        <p:spPr/>
        <p:txBody>
          <a:bodyPr/>
          <a:lstStyle/>
          <a:p>
            <a:pPr>
              <a:defRPr/>
            </a:pPr>
            <a:fld id="{762F5EF0-9945-4DE0-A185-8A42EE5C2D26}" type="slidenum">
              <a:rPr lang="en-US"/>
              <a:pPr>
                <a:defRPr/>
              </a:pPr>
              <a:t>11</a:t>
            </a:fld>
            <a:endParaRPr lang="en-US"/>
          </a:p>
        </p:txBody>
      </p:sp>
      <p:pic>
        <p:nvPicPr>
          <p:cNvPr id="32772" name="Picture 4" descr="paperwork-serious.jpg"/>
          <p:cNvPicPr>
            <a:picLocks noChangeAspect="1"/>
          </p:cNvPicPr>
          <p:nvPr/>
        </p:nvPicPr>
        <p:blipFill>
          <a:blip r:embed="rId3"/>
          <a:srcRect/>
          <a:stretch>
            <a:fillRect/>
          </a:stretch>
        </p:blipFill>
        <p:spPr bwMode="auto">
          <a:xfrm>
            <a:off x="5940425" y="2636838"/>
            <a:ext cx="3036888" cy="201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913" y="549275"/>
            <a:ext cx="7529512" cy="849313"/>
          </a:xfrm>
        </p:spPr>
        <p:txBody>
          <a:bodyPr>
            <a:normAutofit fontScale="90000"/>
          </a:bodyPr>
          <a:lstStyle/>
          <a:p>
            <a:pPr eaLnBrk="1" fontAlgn="auto" hangingPunct="1">
              <a:spcAft>
                <a:spcPts val="0"/>
              </a:spcAft>
              <a:defRPr/>
            </a:pPr>
            <a:r>
              <a:rPr lang="en-CA" sz="3600" i="1" dirty="0" smtClean="0">
                <a:solidFill>
                  <a:schemeClr val="tx2">
                    <a:satMod val="130000"/>
                  </a:schemeClr>
                </a:solidFill>
              </a:rPr>
              <a:t>Responses and Key Findings</a:t>
            </a:r>
            <a:br>
              <a:rPr lang="en-CA" sz="3600" i="1" dirty="0" smtClean="0">
                <a:solidFill>
                  <a:schemeClr val="tx2">
                    <a:satMod val="130000"/>
                  </a:schemeClr>
                </a:solidFill>
              </a:rPr>
            </a:br>
            <a:r>
              <a:rPr lang="en-CA" sz="4000" dirty="0" smtClean="0">
                <a:solidFill>
                  <a:schemeClr val="tx2">
                    <a:satMod val="130000"/>
                  </a:schemeClr>
                </a:solidFill>
              </a:rPr>
              <a:t>S. 6 – Plans and Submissions</a:t>
            </a:r>
            <a:r>
              <a:rPr lang="en-CA" sz="3600" i="1" dirty="0" smtClean="0">
                <a:solidFill>
                  <a:schemeClr val="tx2">
                    <a:satMod val="130000"/>
                  </a:schemeClr>
                </a:solidFill>
              </a:rPr>
              <a:t/>
            </a:r>
            <a:br>
              <a:rPr lang="en-CA" sz="3600" i="1" dirty="0" smtClean="0">
                <a:solidFill>
                  <a:schemeClr val="tx2">
                    <a:satMod val="130000"/>
                  </a:schemeClr>
                </a:solidFill>
              </a:rPr>
            </a:br>
            <a:endParaRPr lang="en-CA" sz="3600" i="1" dirty="0">
              <a:solidFill>
                <a:schemeClr val="tx2">
                  <a:satMod val="130000"/>
                </a:schemeClr>
              </a:solidFill>
            </a:endParaRPr>
          </a:p>
        </p:txBody>
      </p:sp>
      <p:sp>
        <p:nvSpPr>
          <p:cNvPr id="1028" name="Content Placeholder 2"/>
          <p:cNvSpPr>
            <a:spLocks noGrp="1"/>
          </p:cNvSpPr>
          <p:nvPr>
            <p:ph idx="1"/>
          </p:nvPr>
        </p:nvSpPr>
        <p:spPr>
          <a:xfrm>
            <a:off x="1403350" y="1412875"/>
            <a:ext cx="7497763" cy="5016500"/>
          </a:xfrm>
        </p:spPr>
        <p:txBody>
          <a:bodyPr/>
          <a:lstStyle/>
          <a:p>
            <a:pPr eaLnBrk="1" hangingPunct="1">
              <a:lnSpc>
                <a:spcPct val="80000"/>
              </a:lnSpc>
              <a:buFont typeface="Wingdings 2" pitchFamily="18" charset="2"/>
              <a:buNone/>
            </a:pPr>
            <a:r>
              <a:rPr lang="en-CA" sz="3000" i="1" smtClean="0"/>
              <a:t>Variable responses by employer group: </a:t>
            </a:r>
          </a:p>
          <a:p>
            <a:pPr eaLnBrk="1" hangingPunct="1">
              <a:lnSpc>
                <a:spcPct val="80000"/>
              </a:lnSpc>
            </a:pPr>
            <a:r>
              <a:rPr lang="en-CA" sz="3000" smtClean="0"/>
              <a:t>Pressure by reviewer to modify plan</a:t>
            </a:r>
          </a:p>
          <a:p>
            <a:pPr eaLnBrk="1" hangingPunct="1">
              <a:lnSpc>
                <a:spcPct val="80000"/>
              </a:lnSpc>
            </a:pPr>
            <a:r>
              <a:rPr lang="en-CA" sz="3000" smtClean="0"/>
              <a:t>Plan quality: </a:t>
            </a:r>
          </a:p>
          <a:p>
            <a:pPr lvl="1" eaLnBrk="1" hangingPunct="1">
              <a:lnSpc>
                <a:spcPct val="80000"/>
              </a:lnSpc>
            </a:pPr>
            <a:r>
              <a:rPr lang="en-CA" smtClean="0"/>
              <a:t>clear and understandable</a:t>
            </a:r>
          </a:p>
          <a:p>
            <a:pPr lvl="1" eaLnBrk="1" hangingPunct="1">
              <a:lnSpc>
                <a:spcPct val="80000"/>
              </a:lnSpc>
            </a:pPr>
            <a:r>
              <a:rPr lang="en-CA" smtClean="0"/>
              <a:t>free of errors and </a:t>
            </a:r>
            <a:br>
              <a:rPr lang="en-CA" smtClean="0"/>
            </a:br>
            <a:r>
              <a:rPr lang="en-CA" smtClean="0"/>
              <a:t>omissions</a:t>
            </a:r>
          </a:p>
          <a:p>
            <a:pPr lvl="1" eaLnBrk="1" hangingPunct="1">
              <a:lnSpc>
                <a:spcPct val="80000"/>
              </a:lnSpc>
            </a:pPr>
            <a:r>
              <a:rPr lang="en-CA" smtClean="0"/>
              <a:t>verifiable and measurable</a:t>
            </a:r>
            <a:r>
              <a:rPr lang="en-CA" sz="3000" smtClean="0"/>
              <a:t>.</a:t>
            </a:r>
          </a:p>
          <a:p>
            <a:pPr eaLnBrk="1" hangingPunct="1">
              <a:lnSpc>
                <a:spcPct val="80000"/>
              </a:lnSpc>
            </a:pPr>
            <a:r>
              <a:rPr lang="en-CA" sz="3000" smtClean="0"/>
              <a:t>Need for rationales – </a:t>
            </a:r>
            <a:br>
              <a:rPr lang="en-CA" sz="3000" smtClean="0"/>
            </a:br>
            <a:r>
              <a:rPr lang="en-CA" sz="3000" smtClean="0"/>
              <a:t>by submitter </a:t>
            </a:r>
            <a:r>
              <a:rPr lang="en-CA" sz="3000" i="1" smtClean="0"/>
              <a:t>and</a:t>
            </a:r>
            <a:r>
              <a:rPr lang="en-CA" sz="3000" smtClean="0"/>
              <a:t> DDM</a:t>
            </a:r>
            <a:br>
              <a:rPr lang="en-CA" sz="3000" smtClean="0"/>
            </a:br>
            <a:r>
              <a:rPr lang="en-CA" sz="1200" smtClean="0"/>
              <a:t/>
            </a:r>
            <a:br>
              <a:rPr lang="en-CA" sz="1200" smtClean="0"/>
            </a:br>
            <a:r>
              <a:rPr lang="en-CA" sz="2800" smtClean="0"/>
              <a:t>e.g. “Trust me, I’m an RPF”.</a:t>
            </a:r>
            <a:br>
              <a:rPr lang="en-CA" sz="2800" smtClean="0"/>
            </a:br>
            <a:endParaRPr lang="en-CA" sz="1600" smtClean="0"/>
          </a:p>
          <a:p>
            <a:pPr eaLnBrk="1" hangingPunct="1">
              <a:lnSpc>
                <a:spcPct val="80000"/>
              </a:lnSpc>
            </a:pPr>
            <a:r>
              <a:rPr lang="en-CA" sz="3000" smtClean="0"/>
              <a:t>Timing of approvals variable</a:t>
            </a:r>
          </a:p>
          <a:p>
            <a:pPr eaLnBrk="1" hangingPunct="1">
              <a:lnSpc>
                <a:spcPct val="80000"/>
              </a:lnSpc>
              <a:buFont typeface="Wingdings 2" pitchFamily="18" charset="2"/>
              <a:buNone/>
            </a:pPr>
            <a:endParaRPr lang="en-CA" sz="3000" smtClean="0"/>
          </a:p>
          <a:p>
            <a:pPr eaLnBrk="1" hangingPunct="1">
              <a:lnSpc>
                <a:spcPct val="80000"/>
              </a:lnSpc>
            </a:pPr>
            <a:endParaRPr lang="en-CA" sz="3000" smtClean="0"/>
          </a:p>
        </p:txBody>
      </p:sp>
      <p:sp>
        <p:nvSpPr>
          <p:cNvPr id="7" name="Slide Number Placeholder 6"/>
          <p:cNvSpPr>
            <a:spLocks noGrp="1"/>
          </p:cNvSpPr>
          <p:nvPr>
            <p:ph type="sldNum" sz="quarter" idx="12"/>
          </p:nvPr>
        </p:nvSpPr>
        <p:spPr/>
        <p:txBody>
          <a:bodyPr/>
          <a:lstStyle/>
          <a:p>
            <a:pPr>
              <a:defRPr/>
            </a:pPr>
            <a:fld id="{26996878-393C-444F-A99E-930C606BC959}" type="slidenum">
              <a:rPr lang="en-US"/>
              <a:pPr>
                <a:defRPr/>
              </a:pPr>
              <a:t>12</a:t>
            </a:fld>
            <a:endParaRPr lang="en-US"/>
          </a:p>
        </p:txBody>
      </p:sp>
      <p:graphicFrame>
        <p:nvGraphicFramePr>
          <p:cNvPr id="1026" name="Object 2"/>
          <p:cNvGraphicFramePr>
            <a:graphicFrameLocks noChangeAspect="1"/>
          </p:cNvGraphicFramePr>
          <p:nvPr/>
        </p:nvGraphicFramePr>
        <p:xfrm>
          <a:off x="6011863" y="2492375"/>
          <a:ext cx="2879725" cy="3044825"/>
        </p:xfrm>
        <a:graphic>
          <a:graphicData uri="http://schemas.openxmlformats.org/presentationml/2006/ole">
            <p:oleObj spid="_x0000_s1026" name="Photo Editor Photo" r:id="rId4" imgW="12409524" imgH="12247619"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out)">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913" y="549275"/>
            <a:ext cx="7529512" cy="849313"/>
          </a:xfrm>
        </p:spPr>
        <p:txBody>
          <a:bodyPr>
            <a:normAutofit fontScale="90000"/>
          </a:bodyPr>
          <a:lstStyle/>
          <a:p>
            <a:pPr eaLnBrk="1" fontAlgn="auto" hangingPunct="1">
              <a:spcAft>
                <a:spcPts val="0"/>
              </a:spcAft>
              <a:defRPr/>
            </a:pPr>
            <a:r>
              <a:rPr lang="en-CA" sz="3600" i="1" dirty="0" smtClean="0">
                <a:solidFill>
                  <a:schemeClr val="tx2">
                    <a:satMod val="130000"/>
                  </a:schemeClr>
                </a:solidFill>
              </a:rPr>
              <a:t>Responses and Key Findings</a:t>
            </a:r>
            <a:br>
              <a:rPr lang="en-CA" sz="3600" i="1" dirty="0" smtClean="0">
                <a:solidFill>
                  <a:schemeClr val="tx2">
                    <a:satMod val="130000"/>
                  </a:schemeClr>
                </a:solidFill>
              </a:rPr>
            </a:br>
            <a:r>
              <a:rPr lang="en-CA" sz="4000" dirty="0" smtClean="0">
                <a:solidFill>
                  <a:schemeClr val="tx2">
                    <a:satMod val="130000"/>
                  </a:schemeClr>
                </a:solidFill>
              </a:rPr>
              <a:t>Comments : Themes and Threads</a:t>
            </a:r>
            <a:r>
              <a:rPr lang="en-CA" sz="3600" i="1" dirty="0" smtClean="0">
                <a:solidFill>
                  <a:schemeClr val="tx2">
                    <a:satMod val="130000"/>
                  </a:schemeClr>
                </a:solidFill>
              </a:rPr>
              <a:t/>
            </a:r>
            <a:br>
              <a:rPr lang="en-CA" sz="3600" i="1" dirty="0" smtClean="0">
                <a:solidFill>
                  <a:schemeClr val="tx2">
                    <a:satMod val="130000"/>
                  </a:schemeClr>
                </a:solidFill>
              </a:rPr>
            </a:br>
            <a:endParaRPr lang="en-CA" sz="3600" i="1" dirty="0">
              <a:solidFill>
                <a:schemeClr val="tx2">
                  <a:satMod val="130000"/>
                </a:schemeClr>
              </a:solidFill>
            </a:endParaRPr>
          </a:p>
        </p:txBody>
      </p:sp>
      <p:sp>
        <p:nvSpPr>
          <p:cNvPr id="3" name="Content Placeholder 2"/>
          <p:cNvSpPr>
            <a:spLocks noGrp="1"/>
          </p:cNvSpPr>
          <p:nvPr>
            <p:ph idx="1"/>
          </p:nvPr>
        </p:nvSpPr>
        <p:spPr>
          <a:xfrm>
            <a:off x="1116013" y="1484313"/>
            <a:ext cx="7127875" cy="5016500"/>
          </a:xfrm>
        </p:spPr>
        <p:txBody>
          <a:bodyPr>
            <a:normAutofit/>
          </a:bodyPr>
          <a:lstStyle/>
          <a:p>
            <a:pPr eaLnBrk="1" hangingPunct="1">
              <a:lnSpc>
                <a:spcPct val="90000"/>
              </a:lnSpc>
              <a:buFont typeface="Wingdings 2" pitchFamily="18" charset="2"/>
              <a:buNone/>
              <a:defRPr/>
            </a:pPr>
            <a:r>
              <a:rPr lang="en-CA" dirty="0" smtClean="0"/>
              <a:t>Reflect lack of.... </a:t>
            </a:r>
          </a:p>
          <a:p>
            <a:pPr lvl="1" eaLnBrk="1" hangingPunct="1">
              <a:lnSpc>
                <a:spcPct val="90000"/>
              </a:lnSpc>
              <a:defRPr/>
            </a:pPr>
            <a:r>
              <a:rPr lang="en-CA" dirty="0" smtClean="0"/>
              <a:t>understanding and support for PR</a:t>
            </a:r>
          </a:p>
          <a:p>
            <a:pPr lvl="1" eaLnBrk="1" hangingPunct="1">
              <a:lnSpc>
                <a:spcPct val="90000"/>
              </a:lnSpc>
              <a:defRPr/>
            </a:pPr>
            <a:r>
              <a:rPr lang="en-CA" u="sng" dirty="0" smtClean="0"/>
              <a:t>trust </a:t>
            </a:r>
            <a:r>
              <a:rPr lang="en-CA" dirty="0" smtClean="0"/>
              <a:t> between professionals </a:t>
            </a:r>
            <a:br>
              <a:rPr lang="en-CA" dirty="0" smtClean="0"/>
            </a:br>
            <a:r>
              <a:rPr lang="en-CA" i="1" dirty="0" smtClean="0"/>
              <a:t>“Fox guarding the hen house”</a:t>
            </a:r>
            <a:br>
              <a:rPr lang="en-CA" i="1" dirty="0" smtClean="0"/>
            </a:br>
            <a:r>
              <a:rPr lang="en-CA" i="1" dirty="0" smtClean="0"/>
              <a:t>“Industry manages to bottom-line”</a:t>
            </a:r>
          </a:p>
          <a:p>
            <a:pPr marL="623888" lvl="1" indent="-220663" eaLnBrk="1" hangingPunct="1">
              <a:lnSpc>
                <a:spcPct val="90000"/>
              </a:lnSpc>
              <a:defRPr/>
            </a:pPr>
            <a:r>
              <a:rPr lang="en-CA" dirty="0" smtClean="0"/>
              <a:t>understanding of different roles &amp; responsibilities (RPF vs. licensee)</a:t>
            </a:r>
          </a:p>
          <a:p>
            <a:pPr marL="623888" lvl="1" indent="-220663" eaLnBrk="1" hangingPunct="1">
              <a:lnSpc>
                <a:spcPct val="90000"/>
              </a:lnSpc>
              <a:defRPr/>
            </a:pPr>
            <a:r>
              <a:rPr lang="en-CA" dirty="0" smtClean="0"/>
              <a:t>consistency in application of PR</a:t>
            </a:r>
          </a:p>
          <a:p>
            <a:pPr eaLnBrk="1" hangingPunct="1">
              <a:lnSpc>
                <a:spcPct val="90000"/>
              </a:lnSpc>
              <a:defRPr/>
            </a:pPr>
            <a:r>
              <a:rPr lang="en-CA" dirty="0" smtClean="0"/>
              <a:t>Concerns with... </a:t>
            </a:r>
          </a:p>
          <a:p>
            <a:pPr lvl="1" eaLnBrk="1" hangingPunct="1">
              <a:lnSpc>
                <a:spcPct val="90000"/>
              </a:lnSpc>
              <a:defRPr/>
            </a:pPr>
            <a:r>
              <a:rPr lang="en-CA" dirty="0" smtClean="0"/>
              <a:t>quality of work &amp; professional competence</a:t>
            </a:r>
          </a:p>
          <a:p>
            <a:pPr lvl="1" eaLnBrk="1" hangingPunct="1">
              <a:lnSpc>
                <a:spcPct val="90000"/>
              </a:lnSpc>
              <a:defRPr/>
            </a:pPr>
            <a:r>
              <a:rPr lang="en-CA" dirty="0" smtClean="0"/>
              <a:t>ABCFP and accountability processes</a:t>
            </a:r>
          </a:p>
        </p:txBody>
      </p:sp>
      <p:sp>
        <p:nvSpPr>
          <p:cNvPr id="4" name="Slide Number Placeholder 3"/>
          <p:cNvSpPr>
            <a:spLocks noGrp="1"/>
          </p:cNvSpPr>
          <p:nvPr>
            <p:ph type="sldNum" sz="quarter" idx="12"/>
          </p:nvPr>
        </p:nvSpPr>
        <p:spPr/>
        <p:txBody>
          <a:bodyPr/>
          <a:lstStyle/>
          <a:p>
            <a:pPr>
              <a:defRPr/>
            </a:pPr>
            <a:fld id="{67F665AB-30BA-4A5F-9709-EDE64C23D74F}" type="slidenum">
              <a:rPr lang="en-US"/>
              <a:pPr>
                <a:defRPr/>
              </a:pPr>
              <a:t>13</a:t>
            </a:fld>
            <a:endParaRPr lang="en-US"/>
          </a:p>
        </p:txBody>
      </p:sp>
      <p:pic>
        <p:nvPicPr>
          <p:cNvPr id="37892" name="Picture 4" descr="burnt-forest.gif"/>
          <p:cNvPicPr>
            <a:picLocks noChangeAspect="1"/>
          </p:cNvPicPr>
          <p:nvPr/>
        </p:nvPicPr>
        <p:blipFill>
          <a:blip r:embed="rId3"/>
          <a:srcRect/>
          <a:stretch>
            <a:fillRect/>
          </a:stretch>
        </p:blipFill>
        <p:spPr bwMode="auto">
          <a:xfrm>
            <a:off x="7016750" y="2205038"/>
            <a:ext cx="2127250" cy="3084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Content Placeholder 2"/>
          <p:cNvSpPr>
            <a:spLocks noGrp="1"/>
          </p:cNvSpPr>
          <p:nvPr>
            <p:ph idx="1"/>
          </p:nvPr>
        </p:nvSpPr>
        <p:spPr>
          <a:xfrm>
            <a:off x="1435100" y="1447800"/>
            <a:ext cx="7499350" cy="5149850"/>
          </a:xfrm>
        </p:spPr>
        <p:txBody>
          <a:bodyPr/>
          <a:lstStyle/>
          <a:p>
            <a:pPr eaLnBrk="1" hangingPunct="1">
              <a:lnSpc>
                <a:spcPct val="90000"/>
              </a:lnSpc>
              <a:buFont typeface="Wingdings 2" pitchFamily="18" charset="2"/>
              <a:buNone/>
            </a:pPr>
            <a:r>
              <a:rPr lang="en-CA" sz="3000" i="1" smtClean="0"/>
              <a:t>Survey responses and results demonstrate.... </a:t>
            </a:r>
            <a:br>
              <a:rPr lang="en-CA" sz="3000" i="1" smtClean="0"/>
            </a:br>
            <a:endParaRPr lang="en-CA" sz="3000" i="1" smtClean="0"/>
          </a:p>
          <a:p>
            <a:pPr eaLnBrk="1" hangingPunct="1">
              <a:lnSpc>
                <a:spcPct val="90000"/>
              </a:lnSpc>
            </a:pPr>
            <a:r>
              <a:rPr lang="en-CA" sz="3000" i="1" smtClean="0"/>
              <a:t>High interest in PR – as a topic</a:t>
            </a:r>
          </a:p>
          <a:p>
            <a:pPr eaLnBrk="1" hangingPunct="1">
              <a:lnSpc>
                <a:spcPct val="90000"/>
              </a:lnSpc>
            </a:pPr>
            <a:r>
              <a:rPr lang="en-CA" sz="3000" i="1" smtClean="0"/>
              <a:t>Variable understanding &amp; support for PR</a:t>
            </a:r>
          </a:p>
          <a:p>
            <a:pPr eaLnBrk="1" hangingPunct="1">
              <a:lnSpc>
                <a:spcPct val="90000"/>
              </a:lnSpc>
            </a:pPr>
            <a:r>
              <a:rPr lang="en-CA" sz="3000" i="1" smtClean="0"/>
              <a:t>Application of PR varies by person, location</a:t>
            </a:r>
            <a:br>
              <a:rPr lang="en-CA" sz="3000" i="1" smtClean="0"/>
            </a:br>
            <a:r>
              <a:rPr lang="en-CA" sz="3000" i="1" smtClean="0"/>
              <a:t>and business area.</a:t>
            </a:r>
          </a:p>
          <a:p>
            <a:pPr eaLnBrk="1" hangingPunct="1">
              <a:lnSpc>
                <a:spcPct val="90000"/>
              </a:lnSpc>
            </a:pPr>
            <a:r>
              <a:rPr lang="en-CA" sz="3000" i="1" smtClean="0"/>
              <a:t>Consistency between regions by employer groups</a:t>
            </a:r>
          </a:p>
          <a:p>
            <a:pPr eaLnBrk="1" hangingPunct="1">
              <a:lnSpc>
                <a:spcPct val="90000"/>
              </a:lnSpc>
            </a:pPr>
            <a:r>
              <a:rPr lang="en-CA" sz="3000" i="1" smtClean="0"/>
              <a:t>Different views based on employer group </a:t>
            </a:r>
            <a:br>
              <a:rPr lang="en-CA" sz="3000" i="1" smtClean="0"/>
            </a:br>
            <a:r>
              <a:rPr lang="en-CA" sz="3000" i="1" smtClean="0"/>
              <a:t>- gov’t vs. tenure holder vs. consultant</a:t>
            </a:r>
          </a:p>
          <a:p>
            <a:pPr eaLnBrk="1" hangingPunct="1">
              <a:lnSpc>
                <a:spcPct val="90000"/>
              </a:lnSpc>
            </a:pPr>
            <a:endParaRPr lang="en-CA" sz="3000" i="1" smtClean="0"/>
          </a:p>
          <a:p>
            <a:pPr eaLnBrk="1" hangingPunct="1">
              <a:lnSpc>
                <a:spcPct val="90000"/>
              </a:lnSpc>
            </a:pPr>
            <a:endParaRPr lang="en-CA" sz="3000" i="1" smtClean="0"/>
          </a:p>
        </p:txBody>
      </p:sp>
      <p:sp>
        <p:nvSpPr>
          <p:cNvPr id="2" name="Title 1"/>
          <p:cNvSpPr>
            <a:spLocks noGrp="1"/>
          </p:cNvSpPr>
          <p:nvPr>
            <p:ph type="title"/>
          </p:nvPr>
        </p:nvSpPr>
        <p:spPr/>
        <p:txBody>
          <a:bodyPr/>
          <a:lstStyle/>
          <a:p>
            <a:pPr eaLnBrk="1" fontAlgn="auto" hangingPunct="1">
              <a:spcAft>
                <a:spcPts val="0"/>
              </a:spcAft>
              <a:defRPr/>
            </a:pPr>
            <a:r>
              <a:rPr lang="en-CA" dirty="0" smtClean="0">
                <a:solidFill>
                  <a:schemeClr val="tx2">
                    <a:satMod val="130000"/>
                  </a:schemeClr>
                </a:solidFill>
              </a:rPr>
              <a:t>Summary</a:t>
            </a:r>
            <a:endParaRPr lang="en-CA" dirty="0">
              <a:solidFill>
                <a:schemeClr val="tx2">
                  <a:satMod val="130000"/>
                </a:schemeClr>
              </a:solidFill>
            </a:endParaRPr>
          </a:p>
        </p:txBody>
      </p:sp>
      <p:sp>
        <p:nvSpPr>
          <p:cNvPr id="4" name="Slide Number Placeholder 3"/>
          <p:cNvSpPr>
            <a:spLocks noGrp="1"/>
          </p:cNvSpPr>
          <p:nvPr>
            <p:ph type="sldNum" sz="quarter" idx="12"/>
          </p:nvPr>
        </p:nvSpPr>
        <p:spPr/>
        <p:txBody>
          <a:bodyPr/>
          <a:lstStyle/>
          <a:p>
            <a:pPr>
              <a:defRPr/>
            </a:pPr>
            <a:fld id="{8630C3FB-48F8-4462-A120-73A15C85BC03}" type="slidenum">
              <a:rPr lang="en-US"/>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CA" dirty="0" smtClean="0"/>
              <a:t>Conclusions</a:t>
            </a:r>
            <a:endParaRPr lang="en-CA" dirty="0"/>
          </a:p>
        </p:txBody>
      </p:sp>
      <p:sp>
        <p:nvSpPr>
          <p:cNvPr id="41986" name="Content Placeholder 2"/>
          <p:cNvSpPr>
            <a:spLocks noGrp="1"/>
          </p:cNvSpPr>
          <p:nvPr>
            <p:ph idx="1"/>
          </p:nvPr>
        </p:nvSpPr>
        <p:spPr/>
        <p:txBody>
          <a:bodyPr/>
          <a:lstStyle/>
          <a:p>
            <a:pPr eaLnBrk="1" hangingPunct="1">
              <a:lnSpc>
                <a:spcPct val="90000"/>
              </a:lnSpc>
              <a:buFont typeface="Wingdings 2" pitchFamily="18" charset="2"/>
              <a:buNone/>
            </a:pPr>
            <a:r>
              <a:rPr lang="en-CA" sz="3000" i="1" smtClean="0"/>
              <a:t>To advance PR, we need to....</a:t>
            </a:r>
            <a:br>
              <a:rPr lang="en-CA" sz="3000" i="1" smtClean="0"/>
            </a:br>
            <a:endParaRPr lang="en-CA" sz="3000" i="1" smtClean="0"/>
          </a:p>
          <a:p>
            <a:pPr eaLnBrk="1" hangingPunct="1">
              <a:lnSpc>
                <a:spcPct val="90000"/>
              </a:lnSpc>
            </a:pPr>
            <a:r>
              <a:rPr lang="en-CA" sz="3000" i="1" smtClean="0"/>
              <a:t>Improve </a:t>
            </a:r>
            <a:r>
              <a:rPr lang="en-CA" sz="3000" i="1" u="sng" smtClean="0"/>
              <a:t>understanding</a:t>
            </a:r>
            <a:r>
              <a:rPr lang="en-CA" sz="3000" i="1" smtClean="0"/>
              <a:t> of PR: </a:t>
            </a:r>
          </a:p>
          <a:p>
            <a:pPr eaLnBrk="1" hangingPunct="1">
              <a:lnSpc>
                <a:spcPct val="90000"/>
              </a:lnSpc>
            </a:pPr>
            <a:r>
              <a:rPr lang="en-CA" sz="3000" i="1" smtClean="0"/>
              <a:t>Increase </a:t>
            </a:r>
            <a:r>
              <a:rPr lang="en-CA" sz="3000" i="1" u="sng" smtClean="0"/>
              <a:t>trust</a:t>
            </a:r>
            <a:r>
              <a:rPr lang="en-CA" sz="3000" i="1" smtClean="0"/>
              <a:t> between industry/govt</a:t>
            </a:r>
          </a:p>
          <a:p>
            <a:pPr eaLnBrk="1" hangingPunct="1">
              <a:lnSpc>
                <a:spcPct val="90000"/>
              </a:lnSpc>
            </a:pPr>
            <a:r>
              <a:rPr lang="en-CA" sz="3000" i="1" smtClean="0"/>
              <a:t>Clarify </a:t>
            </a:r>
            <a:r>
              <a:rPr lang="en-CA" sz="3000" i="1" u="sng" smtClean="0"/>
              <a:t>roles &amp; responsibilities</a:t>
            </a:r>
            <a:r>
              <a:rPr lang="en-CA" sz="3000" i="1" smtClean="0"/>
              <a:t> within PR system</a:t>
            </a:r>
          </a:p>
          <a:p>
            <a:pPr eaLnBrk="1" hangingPunct="1">
              <a:lnSpc>
                <a:spcPct val="90000"/>
              </a:lnSpc>
            </a:pPr>
            <a:r>
              <a:rPr lang="en-CA" sz="3000" i="1" smtClean="0"/>
              <a:t>Apply PR </a:t>
            </a:r>
            <a:r>
              <a:rPr lang="en-CA" sz="3000" i="1" u="sng" smtClean="0"/>
              <a:t>consistently</a:t>
            </a:r>
            <a:r>
              <a:rPr lang="en-CA" sz="3000" i="1" smtClean="0"/>
              <a:t> (where appropriate)  </a:t>
            </a:r>
          </a:p>
          <a:p>
            <a:pPr eaLnBrk="1" hangingPunct="1">
              <a:lnSpc>
                <a:spcPct val="90000"/>
              </a:lnSpc>
            </a:pPr>
            <a:r>
              <a:rPr lang="en-CA" sz="3000" i="1" smtClean="0"/>
              <a:t>Improve understanding and application of </a:t>
            </a:r>
            <a:r>
              <a:rPr lang="en-CA" sz="3000" i="1" u="sng" smtClean="0"/>
              <a:t>accountability</a:t>
            </a:r>
            <a:r>
              <a:rPr lang="en-CA" sz="3000" i="1" smtClean="0"/>
              <a:t> processes (e.g.  ABCFP, C&amp;E)</a:t>
            </a:r>
          </a:p>
        </p:txBody>
      </p:sp>
      <p:sp>
        <p:nvSpPr>
          <p:cNvPr id="4" name="Slide Number Placeholder 3"/>
          <p:cNvSpPr>
            <a:spLocks noGrp="1"/>
          </p:cNvSpPr>
          <p:nvPr>
            <p:ph type="sldNum" sz="quarter" idx="12"/>
          </p:nvPr>
        </p:nvSpPr>
        <p:spPr/>
        <p:txBody>
          <a:bodyPr/>
          <a:lstStyle/>
          <a:p>
            <a:pPr>
              <a:defRPr/>
            </a:pPr>
            <a:fld id="{B062A748-6503-44D7-BA0C-B32FEC1ED826}"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CA" dirty="0" smtClean="0">
                <a:solidFill>
                  <a:schemeClr val="tx2">
                    <a:satMod val="130000"/>
                  </a:schemeClr>
                </a:solidFill>
              </a:rPr>
              <a:t>Next Steps</a:t>
            </a:r>
            <a:endParaRPr lang="en-CA" dirty="0">
              <a:solidFill>
                <a:schemeClr val="tx2">
                  <a:satMod val="130000"/>
                </a:schemeClr>
              </a:solidFill>
            </a:endParaRPr>
          </a:p>
        </p:txBody>
      </p:sp>
      <p:sp>
        <p:nvSpPr>
          <p:cNvPr id="39938" name="Content Placeholder 2"/>
          <p:cNvSpPr txBox="1">
            <a:spLocks/>
          </p:cNvSpPr>
          <p:nvPr/>
        </p:nvSpPr>
        <p:spPr bwMode="auto">
          <a:xfrm>
            <a:off x="1646238" y="1268413"/>
            <a:ext cx="7173912" cy="5016500"/>
          </a:xfrm>
          <a:prstGeom prst="rect">
            <a:avLst/>
          </a:prstGeom>
          <a:noFill/>
          <a:ln w="9525">
            <a:noFill/>
            <a:miter lim="800000"/>
            <a:headEnd/>
            <a:tailEnd/>
          </a:ln>
        </p:spPr>
        <p:txBody>
          <a:bodyPr/>
          <a:lstStyle/>
          <a:p>
            <a:pPr marL="365125" indent="-282575">
              <a:spcBef>
                <a:spcPts val="600"/>
              </a:spcBef>
              <a:buClr>
                <a:schemeClr val="accent1"/>
              </a:buClr>
              <a:buSzPct val="80000"/>
              <a:defRPr/>
            </a:pPr>
            <a:r>
              <a:rPr lang="en-CA" sz="2800" i="1" dirty="0">
                <a:latin typeface="Gill Sans MT"/>
                <a:cs typeface="+mn-cs"/>
              </a:rPr>
              <a:t>Use results to.... </a:t>
            </a:r>
          </a:p>
          <a:p>
            <a:pPr marL="822325" lvl="1" indent="-282575">
              <a:spcBef>
                <a:spcPts val="600"/>
              </a:spcBef>
              <a:buClr>
                <a:schemeClr val="accent1"/>
              </a:buClr>
              <a:buSzPct val="80000"/>
              <a:buFont typeface="Arial" charset="0"/>
              <a:buChar char="•"/>
              <a:defRPr/>
            </a:pPr>
            <a:r>
              <a:rPr lang="en-CA" sz="2800" i="1" dirty="0">
                <a:latin typeface="Gill Sans MT"/>
                <a:cs typeface="+mn-cs"/>
              </a:rPr>
              <a:t>Advance workshops (interior districts)</a:t>
            </a:r>
          </a:p>
          <a:p>
            <a:pPr marL="822325" lvl="1" indent="-282575">
              <a:spcBef>
                <a:spcPts val="600"/>
              </a:spcBef>
              <a:buClr>
                <a:schemeClr val="accent1"/>
              </a:buClr>
              <a:buSzPct val="80000"/>
              <a:buFont typeface="Arial" charset="0"/>
              <a:buChar char="•"/>
              <a:defRPr/>
            </a:pPr>
            <a:r>
              <a:rPr lang="en-CA" sz="2800" i="1" dirty="0">
                <a:latin typeface="Gill Sans MT"/>
                <a:cs typeface="+mn-cs"/>
              </a:rPr>
              <a:t>Identify Barriers and Opportunities to PR</a:t>
            </a:r>
          </a:p>
          <a:p>
            <a:pPr marL="822325" lvl="1" indent="-282575">
              <a:spcBef>
                <a:spcPts val="600"/>
              </a:spcBef>
              <a:buClr>
                <a:schemeClr val="accent1"/>
              </a:buClr>
              <a:buSzPct val="80000"/>
              <a:buFont typeface="Arial" charset="0"/>
              <a:buChar char="•"/>
              <a:defRPr/>
            </a:pPr>
            <a:r>
              <a:rPr lang="en-CA" sz="2800" i="1" dirty="0">
                <a:latin typeface="Gill Sans MT"/>
                <a:cs typeface="+mn-cs"/>
              </a:rPr>
              <a:t>Build PR work plan </a:t>
            </a:r>
          </a:p>
          <a:p>
            <a:pPr marL="365125" indent="-282575">
              <a:spcBef>
                <a:spcPts val="600"/>
              </a:spcBef>
              <a:buClr>
                <a:schemeClr val="accent1"/>
              </a:buClr>
              <a:buSzPct val="80000"/>
              <a:buFont typeface="Arial" charset="0"/>
              <a:buChar char="•"/>
              <a:defRPr/>
            </a:pPr>
            <a:r>
              <a:rPr lang="en-CA" sz="2800" i="1" dirty="0">
                <a:latin typeface="Gill Sans MT"/>
                <a:cs typeface="+mn-cs"/>
              </a:rPr>
              <a:t>Improve (shorten) this year’s survey – Sept. ‘11 </a:t>
            </a:r>
          </a:p>
          <a:p>
            <a:pPr marL="365125" indent="-282575">
              <a:spcBef>
                <a:spcPts val="600"/>
              </a:spcBef>
              <a:buClr>
                <a:schemeClr val="accent1"/>
              </a:buClr>
              <a:buSzPct val="80000"/>
              <a:buFont typeface="Arial" charset="0"/>
              <a:buChar char="•"/>
              <a:defRPr/>
            </a:pPr>
            <a:r>
              <a:rPr lang="en-CA" sz="2800" i="1" dirty="0">
                <a:latin typeface="Gill Sans MT"/>
                <a:cs typeface="+mn-cs"/>
              </a:rPr>
              <a:t>Measure, Report and Celebrate Success !</a:t>
            </a:r>
          </a:p>
          <a:p>
            <a:pPr marL="365125" indent="-282575">
              <a:spcBef>
                <a:spcPts val="600"/>
              </a:spcBef>
              <a:buClr>
                <a:schemeClr val="accent1"/>
              </a:buClr>
              <a:buSzPct val="80000"/>
              <a:defRPr/>
            </a:pPr>
            <a:endParaRPr lang="en-CA" sz="2400" u="sng" dirty="0">
              <a:solidFill>
                <a:schemeClr val="tx2">
                  <a:lumMod val="50000"/>
                </a:schemeClr>
              </a:solidFill>
              <a:cs typeface="+mn-cs"/>
            </a:endParaRPr>
          </a:p>
          <a:p>
            <a:pPr marL="365125" indent="-282575">
              <a:spcBef>
                <a:spcPts val="600"/>
              </a:spcBef>
              <a:buClr>
                <a:schemeClr val="accent1"/>
              </a:buClr>
              <a:buSzPct val="80000"/>
              <a:defRPr/>
            </a:pPr>
            <a:r>
              <a:rPr lang="en-CA" sz="2400" u="sng" dirty="0">
                <a:solidFill>
                  <a:schemeClr val="tx2">
                    <a:lumMod val="50000"/>
                  </a:schemeClr>
                </a:solidFill>
                <a:cs typeface="+mn-cs"/>
              </a:rPr>
              <a:t>http://www.for.gov.bc.ca/hth/timten/FRPA_implementation/Professional_Reliance.htm</a:t>
            </a:r>
            <a:endParaRPr lang="en-CA" sz="2400" dirty="0">
              <a:solidFill>
                <a:schemeClr val="tx2">
                  <a:lumMod val="50000"/>
                </a:schemeClr>
              </a:solidFill>
              <a:cs typeface="+mn-cs"/>
            </a:endParaRPr>
          </a:p>
          <a:p>
            <a:pPr marL="365125" indent="-282575">
              <a:spcBef>
                <a:spcPts val="600"/>
              </a:spcBef>
              <a:buClr>
                <a:schemeClr val="accent1"/>
              </a:buClr>
              <a:buSzPct val="80000"/>
              <a:buFont typeface="Arial" charset="0"/>
              <a:buChar char="•"/>
              <a:defRPr/>
            </a:pPr>
            <a:endParaRPr lang="en-CA" sz="3200" i="1" dirty="0">
              <a:latin typeface="Gill Sans MT"/>
              <a:cs typeface="+mn-cs"/>
            </a:endParaRPr>
          </a:p>
          <a:p>
            <a:pPr marL="885825" lvl="2" indent="-228600">
              <a:spcBef>
                <a:spcPct val="20000"/>
              </a:spcBef>
              <a:buClr>
                <a:schemeClr val="accent2"/>
              </a:buClr>
              <a:buFont typeface="Wingdings 2" pitchFamily="18" charset="2"/>
              <a:buChar char=""/>
              <a:defRPr/>
            </a:pPr>
            <a:endParaRPr lang="en-CA" sz="2400" dirty="0">
              <a:latin typeface="Gill Sans MT"/>
              <a:cs typeface="+mn-cs"/>
            </a:endParaRPr>
          </a:p>
          <a:p>
            <a:pPr marL="639763" lvl="1" indent="-236538">
              <a:spcBef>
                <a:spcPts val="550"/>
              </a:spcBef>
              <a:buClr>
                <a:schemeClr val="accent1"/>
              </a:buClr>
              <a:buFont typeface="Verdana" pitchFamily="34" charset="0"/>
              <a:buChar char="◦"/>
              <a:defRPr/>
            </a:pPr>
            <a:endParaRPr lang="en-CA" sz="2800" dirty="0">
              <a:latin typeface="Gill Sans MT"/>
              <a:cs typeface="+mn-cs"/>
            </a:endParaRPr>
          </a:p>
          <a:p>
            <a:pPr marL="639763" lvl="1" indent="-236538">
              <a:spcBef>
                <a:spcPts val="550"/>
              </a:spcBef>
              <a:buClr>
                <a:schemeClr val="accent1"/>
              </a:buClr>
              <a:buFont typeface="Verdana" pitchFamily="34" charset="0"/>
              <a:buChar char="◦"/>
              <a:defRPr/>
            </a:pPr>
            <a:endParaRPr lang="en-CA" sz="2800" dirty="0">
              <a:latin typeface="Gill Sans MT"/>
              <a:cs typeface="+mn-cs"/>
            </a:endParaRPr>
          </a:p>
        </p:txBody>
      </p:sp>
      <p:sp>
        <p:nvSpPr>
          <p:cNvPr id="4" name="Slide Number Placeholder 3"/>
          <p:cNvSpPr>
            <a:spLocks noGrp="1"/>
          </p:cNvSpPr>
          <p:nvPr>
            <p:ph type="sldNum" sz="quarter" idx="12"/>
          </p:nvPr>
        </p:nvSpPr>
        <p:spPr/>
        <p:txBody>
          <a:bodyPr/>
          <a:lstStyle/>
          <a:p>
            <a:pPr>
              <a:defRPr/>
            </a:pPr>
            <a:fld id="{5C60C4AE-E88B-4FC1-9732-766FF87E0736}" type="slidenum">
              <a:rPr lang="en-US"/>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CA" dirty="0" smtClean="0">
                <a:solidFill>
                  <a:schemeClr val="tx2">
                    <a:satMod val="130000"/>
                  </a:schemeClr>
                </a:solidFill>
              </a:rPr>
              <a:t>Acknowledgments</a:t>
            </a:r>
            <a:endParaRPr lang="en-CA" dirty="0">
              <a:solidFill>
                <a:schemeClr val="tx2">
                  <a:satMod val="130000"/>
                </a:schemeClr>
              </a:solidFill>
            </a:endParaRPr>
          </a:p>
        </p:txBody>
      </p:sp>
      <p:sp>
        <p:nvSpPr>
          <p:cNvPr id="45058" name="Content Placeholder 2"/>
          <p:cNvSpPr>
            <a:spLocks noGrp="1"/>
          </p:cNvSpPr>
          <p:nvPr>
            <p:ph idx="1"/>
          </p:nvPr>
        </p:nvSpPr>
        <p:spPr>
          <a:xfrm>
            <a:off x="1258888" y="1268413"/>
            <a:ext cx="7499350" cy="4800600"/>
          </a:xfrm>
        </p:spPr>
        <p:txBody>
          <a:bodyPr/>
          <a:lstStyle/>
          <a:p>
            <a:pPr marL="88900" indent="-6350" eaLnBrk="1" hangingPunct="1">
              <a:buFont typeface="Wingdings 2" pitchFamily="18" charset="2"/>
              <a:buNone/>
            </a:pPr>
            <a:r>
              <a:rPr lang="en-CA" sz="2400" smtClean="0"/>
              <a:t>The following people made significant contributions to the survey and assessing its results:</a:t>
            </a:r>
            <a:br>
              <a:rPr lang="en-CA" sz="2400" smtClean="0"/>
            </a:br>
            <a:endParaRPr lang="en-CA" sz="2400" smtClean="0"/>
          </a:p>
          <a:p>
            <a:pPr marL="88900" indent="-6350" eaLnBrk="1" hangingPunct="1">
              <a:buFont typeface="Wingdings 2" pitchFamily="18" charset="2"/>
              <a:buNone/>
            </a:pPr>
            <a:r>
              <a:rPr lang="en-CA" sz="2400" u="sng" smtClean="0"/>
              <a:t>Government</a:t>
            </a:r>
            <a:r>
              <a:rPr lang="en-CA" sz="2400" smtClean="0"/>
              <a:t>		</a:t>
            </a:r>
            <a:r>
              <a:rPr lang="en-CA" sz="2400" u="sng" smtClean="0"/>
              <a:t>Industry</a:t>
            </a:r>
            <a:r>
              <a:rPr lang="en-CA" sz="2400" smtClean="0"/>
              <a:t>		</a:t>
            </a:r>
            <a:r>
              <a:rPr lang="en-CA" sz="2400" u="sng" smtClean="0"/>
              <a:t>ABCFP</a:t>
            </a:r>
          </a:p>
          <a:p>
            <a:pPr marL="88900" indent="-6350" eaLnBrk="1" hangingPunct="1">
              <a:buFont typeface="Wingdings 2" pitchFamily="18" charset="2"/>
              <a:buNone/>
            </a:pPr>
            <a:r>
              <a:rPr lang="en-CA" sz="2400" smtClean="0"/>
              <a:t>Ray Crampton	Archie MacDonald	Mike Larock</a:t>
            </a:r>
          </a:p>
          <a:p>
            <a:pPr marL="88900" indent="-6350" eaLnBrk="1" hangingPunct="1">
              <a:buFont typeface="Wingdings 2" pitchFamily="18" charset="2"/>
              <a:buNone/>
            </a:pPr>
            <a:r>
              <a:rPr lang="en-CA" sz="2400" smtClean="0"/>
              <a:t>Wayne Martin	Larry Gardner 		</a:t>
            </a:r>
          </a:p>
          <a:p>
            <a:pPr marL="88900" indent="-6350" eaLnBrk="1" hangingPunct="1">
              <a:buFont typeface="Wingdings 2" pitchFamily="18" charset="2"/>
              <a:buNone/>
            </a:pPr>
            <a:r>
              <a:rPr lang="en-CA" sz="2400" smtClean="0"/>
              <a:t>John McClary		Otto Schulte			</a:t>
            </a:r>
          </a:p>
          <a:p>
            <a:pPr marL="88900" indent="-6350" eaLnBrk="1" hangingPunct="1">
              <a:buFont typeface="Wingdings 2" pitchFamily="18" charset="2"/>
              <a:buNone/>
            </a:pPr>
            <a:r>
              <a:rPr lang="en-CA" sz="2400" smtClean="0"/>
              <a:t>Larry Hanlon </a:t>
            </a:r>
          </a:p>
          <a:p>
            <a:pPr marL="88900" indent="-6350" eaLnBrk="1" hangingPunct="1">
              <a:buFont typeface="Wingdings 2" pitchFamily="18" charset="2"/>
              <a:buNone/>
            </a:pPr>
            <a:r>
              <a:rPr lang="en-CA" sz="2400" smtClean="0"/>
              <a:t>Chuck Rowan</a:t>
            </a:r>
          </a:p>
          <a:p>
            <a:pPr marL="88900" indent="-6350" eaLnBrk="1" hangingPunct="1">
              <a:buFont typeface="Wingdings 2" pitchFamily="18" charset="2"/>
              <a:buNone/>
            </a:pPr>
            <a:r>
              <a:rPr lang="en-CA" sz="2400" smtClean="0"/>
              <a:t>Thomas Chen	</a:t>
            </a:r>
          </a:p>
          <a:p>
            <a:pPr marL="88900" indent="-6350" eaLnBrk="1" hangingPunct="1">
              <a:buFont typeface="Wingdings 2" pitchFamily="18" charset="2"/>
              <a:buNone/>
            </a:pPr>
            <a:r>
              <a:rPr lang="en-CA" sz="2400" smtClean="0"/>
              <a:t>Brian Barber							</a:t>
            </a:r>
          </a:p>
        </p:txBody>
      </p:sp>
      <p:sp>
        <p:nvSpPr>
          <p:cNvPr id="4" name="Slide Number Placeholder 3"/>
          <p:cNvSpPr>
            <a:spLocks noGrp="1"/>
          </p:cNvSpPr>
          <p:nvPr>
            <p:ph type="sldNum" sz="quarter" idx="12"/>
          </p:nvPr>
        </p:nvSpPr>
        <p:spPr/>
        <p:txBody>
          <a:bodyPr/>
          <a:lstStyle/>
          <a:p>
            <a:pPr>
              <a:defRPr/>
            </a:pPr>
            <a:fld id="{3F962C78-502B-4335-88AA-F58FDD05AC84}" type="slidenum">
              <a:rPr lang="en-US"/>
              <a:pPr>
                <a:defRPr/>
              </a:pPr>
              <a:t>17</a:t>
            </a:fld>
            <a:endParaRPr lang="en-US"/>
          </a:p>
        </p:txBody>
      </p:sp>
      <p:pic>
        <p:nvPicPr>
          <p:cNvPr id="45060" name="Picture 5" descr="teamwork.jpg"/>
          <p:cNvPicPr>
            <a:picLocks noChangeAspect="1"/>
          </p:cNvPicPr>
          <p:nvPr/>
        </p:nvPicPr>
        <p:blipFill>
          <a:blip r:embed="rId2"/>
          <a:srcRect/>
          <a:stretch>
            <a:fillRect/>
          </a:stretch>
        </p:blipFill>
        <p:spPr bwMode="auto">
          <a:xfrm>
            <a:off x="5364163" y="4292600"/>
            <a:ext cx="3248025" cy="2160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761</TotalTime>
  <Words>1459</Words>
  <Application>Microsoft Office PowerPoint</Application>
  <PresentationFormat>On-screen Show (4:3)</PresentationFormat>
  <Paragraphs>303</Paragraphs>
  <Slides>17</Slides>
  <Notes>12</Notes>
  <HiddenSlides>0</HiddenSlides>
  <MMClips>0</MMClips>
  <ScaleCrop>false</ScaleCrop>
  <HeadingPairs>
    <vt:vector size="8" baseType="variant">
      <vt:variant>
        <vt:lpstr>Fonts Used</vt:lpstr>
      </vt:variant>
      <vt:variant>
        <vt:i4>5</vt:i4>
      </vt:variant>
      <vt:variant>
        <vt:lpstr>Design Template</vt:lpstr>
      </vt:variant>
      <vt:variant>
        <vt:i4>12</vt:i4>
      </vt:variant>
      <vt:variant>
        <vt:lpstr>Embedded OLE Servers</vt:lpstr>
      </vt:variant>
      <vt:variant>
        <vt:i4>1</vt:i4>
      </vt:variant>
      <vt:variant>
        <vt:lpstr>Slide Titles</vt:lpstr>
      </vt:variant>
      <vt:variant>
        <vt:i4>17</vt:i4>
      </vt:variant>
    </vt:vector>
  </HeadingPairs>
  <TitlesOfParts>
    <vt:vector size="35" baseType="lpstr">
      <vt:lpstr>Arial</vt:lpstr>
      <vt:lpstr>Gill Sans MT</vt:lpstr>
      <vt:lpstr>Wingdings 2</vt:lpstr>
      <vt:lpstr>Verdana</vt:lpstr>
      <vt:lpstr>Calibri</vt:lpstr>
      <vt:lpstr>Solstice</vt:lpstr>
      <vt:lpstr>Solstice</vt:lpstr>
      <vt:lpstr>Solstice</vt:lpstr>
      <vt:lpstr>Solstice</vt:lpstr>
      <vt:lpstr>Solstice</vt:lpstr>
      <vt:lpstr>Solstice</vt:lpstr>
      <vt:lpstr>Solstice</vt:lpstr>
      <vt:lpstr>Solstice</vt:lpstr>
      <vt:lpstr>Solstice</vt:lpstr>
      <vt:lpstr>Solstice</vt:lpstr>
      <vt:lpstr>Solstice</vt:lpstr>
      <vt:lpstr>Solstice</vt:lpstr>
      <vt:lpstr>Photo Editor Photo</vt:lpstr>
      <vt:lpstr>2010 Professional Reliance Survey</vt:lpstr>
      <vt:lpstr>Overview</vt:lpstr>
      <vt:lpstr>Purpose of Survey</vt:lpstr>
      <vt:lpstr>Background</vt:lpstr>
      <vt:lpstr>Survey Contents</vt:lpstr>
      <vt:lpstr>Survey Respondents</vt:lpstr>
      <vt:lpstr>Coloured mean score tables</vt:lpstr>
      <vt:lpstr>Responses and Key Findings S. 2 – Understanding PR </vt:lpstr>
      <vt:lpstr>Responses and Key Findings S. 3 – Application of PR </vt:lpstr>
      <vt:lpstr>Responses and Key Findings S. 4 – Assoc. of BC Forest Professionals</vt:lpstr>
      <vt:lpstr>Responses and Key Findings S. 5 – Personal Professional Practice</vt:lpstr>
      <vt:lpstr>Responses and Key Findings S. 6 – Plans and Submissions </vt:lpstr>
      <vt:lpstr>Responses and Key Findings Comments : Themes and Threads </vt:lpstr>
      <vt:lpstr>Summary</vt:lpstr>
      <vt:lpstr>Conclusions</vt:lpstr>
      <vt:lpstr>Next Steps</vt:lpstr>
      <vt:lpstr>Acknowledgments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Reliance: Survey Results</dc:title>
  <dc:creator>brbarber</dc:creator>
  <cp:lastModifiedBy>mlarock</cp:lastModifiedBy>
  <cp:revision>79</cp:revision>
  <dcterms:created xsi:type="dcterms:W3CDTF">2010-10-31T22:24:46Z</dcterms:created>
  <dcterms:modified xsi:type="dcterms:W3CDTF">2011-03-17T17:36:21Z</dcterms:modified>
</cp:coreProperties>
</file>